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0" r:id="rId6"/>
    <p:sldId id="277" r:id="rId7"/>
    <p:sldId id="278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81" r:id="rId16"/>
    <p:sldId id="267" r:id="rId17"/>
    <p:sldId id="270" r:id="rId18"/>
    <p:sldId id="268" r:id="rId19"/>
    <p:sldId id="269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F4D71-5053-4E0E-B2DE-AE886369DC9B}" type="doc">
      <dgm:prSet loTypeId="urn:microsoft.com/office/officeart/2005/8/layout/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3D5D617-1B59-4B3E-8375-B0C6388ABEA0}">
      <dgm:prSet phldrT="[Metin]"/>
      <dgm:spPr/>
      <dgm:t>
        <a:bodyPr/>
        <a:lstStyle/>
        <a:p>
          <a:r>
            <a:rPr lang="tr-TR" dirty="0" smtClean="0">
              <a:solidFill>
                <a:schemeClr val="bg2"/>
              </a:solidFill>
            </a:rPr>
            <a:t>1.ve 2. ölçümler</a:t>
          </a:r>
          <a:endParaRPr lang="tr-TR" dirty="0">
            <a:solidFill>
              <a:schemeClr val="bg2"/>
            </a:solidFill>
          </a:endParaRPr>
        </a:p>
      </dgm:t>
    </dgm:pt>
    <dgm:pt modelId="{2A784C29-5875-4AE4-8E4D-76254D4AC0C4}" type="parTrans" cxnId="{4FC204C6-970F-4570-8C85-032A3DE61580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D94D01ED-8F67-4DA2-B694-DC69C08128D0}" type="sibTrans" cxnId="{4FC204C6-970F-4570-8C85-032A3DE61580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73DC1B92-01BB-4B37-84CA-B377A0A0BF5F}">
      <dgm:prSet phldrT="[Metin]"/>
      <dgm:spPr/>
      <dgm:t>
        <a:bodyPr/>
        <a:lstStyle/>
        <a:p>
          <a:r>
            <a:rPr lang="tr-TR" dirty="0" smtClean="0">
              <a:solidFill>
                <a:schemeClr val="bg2"/>
              </a:solidFill>
            </a:rPr>
            <a:t>3.ölçüm</a:t>
          </a:r>
          <a:endParaRPr lang="tr-TR" dirty="0">
            <a:solidFill>
              <a:schemeClr val="bg2"/>
            </a:solidFill>
          </a:endParaRPr>
        </a:p>
      </dgm:t>
    </dgm:pt>
    <dgm:pt modelId="{CB7B9DE6-E0AA-4AF5-AF8F-113BC9072989}" type="parTrans" cxnId="{DB8C3217-BBD2-4AB6-AA1C-0CD2C587307E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3B417A83-722B-4F89-AAD2-CA3C3C57B775}" type="sibTrans" cxnId="{DB8C3217-BBD2-4AB6-AA1C-0CD2C587307E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824BBA72-DDC4-4DE7-BABC-8A651609061B}">
      <dgm:prSet phldrT="[Metin]"/>
      <dgm:spPr/>
      <dgm:t>
        <a:bodyPr/>
        <a:lstStyle/>
        <a:p>
          <a:r>
            <a:rPr lang="tr-TR" dirty="0" smtClean="0">
              <a:solidFill>
                <a:schemeClr val="bg2"/>
              </a:solidFill>
            </a:rPr>
            <a:t>En yakın iki ölçümün ortalaması</a:t>
          </a:r>
          <a:endParaRPr lang="tr-TR" dirty="0">
            <a:solidFill>
              <a:schemeClr val="bg2"/>
            </a:solidFill>
          </a:endParaRPr>
        </a:p>
      </dgm:t>
    </dgm:pt>
    <dgm:pt modelId="{23227E93-B8B8-44CC-83BF-C09F6E822746}" type="parTrans" cxnId="{04F6A8FA-09E1-4827-823A-861C8DBED9F0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5393F724-9B5F-4365-8C52-075B8DC7351B}" type="sibTrans" cxnId="{04F6A8FA-09E1-4827-823A-861C8DBED9F0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F9E6F817-F1A3-4890-B593-4F6DDB1311E1}">
      <dgm:prSet phldrT="[Metin]"/>
      <dgm:spPr/>
      <dgm:t>
        <a:bodyPr/>
        <a:lstStyle/>
        <a:p>
          <a:r>
            <a:rPr lang="tr-TR" dirty="0" smtClean="0">
              <a:solidFill>
                <a:schemeClr val="bg2"/>
              </a:solidFill>
            </a:rPr>
            <a:t>Ödül töreni</a:t>
          </a:r>
          <a:endParaRPr lang="tr-TR" dirty="0">
            <a:solidFill>
              <a:schemeClr val="bg2"/>
            </a:solidFill>
          </a:endParaRPr>
        </a:p>
      </dgm:t>
    </dgm:pt>
    <dgm:pt modelId="{FE694F43-4533-40F9-9F6B-BC585DD32FD0}" type="parTrans" cxnId="{351A5955-8D7E-456B-8DC2-AE7A80354DB1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66073B84-3902-49A9-A0B5-8A8A7E13F9E6}" type="sibTrans" cxnId="{351A5955-8D7E-456B-8DC2-AE7A80354DB1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CD633BD5-A6F6-4BF4-95D4-FF03BD5741FD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bg2"/>
              </a:solidFill>
            </a:rPr>
            <a:t>Saha değerlendirmesi</a:t>
          </a:r>
        </a:p>
        <a:p>
          <a:endParaRPr lang="tr-TR" dirty="0">
            <a:solidFill>
              <a:schemeClr val="bg2"/>
            </a:solidFill>
          </a:endParaRPr>
        </a:p>
      </dgm:t>
    </dgm:pt>
    <dgm:pt modelId="{76CF6EAA-0578-44B2-80AF-35DB705E1538}" type="parTrans" cxnId="{32068E6A-52D3-4E4B-9973-CF962DC24B0A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286ED783-B872-4F88-82E8-46B85E6F2F06}" type="sibTrans" cxnId="{32068E6A-52D3-4E4B-9973-CF962DC24B0A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18BCC0F2-18BD-439A-8AC9-6F538E0E7D7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bg2"/>
              </a:solidFill>
            </a:rPr>
            <a:t>İlk 2 ölçümün ortalaması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>
            <a:solidFill>
              <a:schemeClr val="bg2"/>
            </a:solidFill>
          </a:endParaRPr>
        </a:p>
      </dgm:t>
    </dgm:pt>
    <dgm:pt modelId="{1AFCEE0A-3704-4F32-BB16-CBD5B54DC146}" type="parTrans" cxnId="{59FFE5DF-367E-426A-8789-C6759F45B6A4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622A1C0F-9D5E-4C30-A8C8-957E264AD5A3}" type="sibTrans" cxnId="{59FFE5DF-367E-426A-8789-C6759F45B6A4}">
      <dgm:prSet/>
      <dgm:spPr/>
      <dgm:t>
        <a:bodyPr/>
        <a:lstStyle/>
        <a:p>
          <a:endParaRPr lang="tr-TR">
            <a:solidFill>
              <a:schemeClr val="bg2"/>
            </a:solidFill>
          </a:endParaRPr>
        </a:p>
      </dgm:t>
    </dgm:pt>
    <dgm:pt modelId="{41167670-2D73-4C7D-92C5-55063D282DC0}" type="pres">
      <dgm:prSet presAssocID="{E2EF4D71-5053-4E0E-B2DE-AE886369DC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7CD046-B288-449C-9D8B-C528DE9B4FEE}" type="pres">
      <dgm:prSet presAssocID="{A3D5D617-1B59-4B3E-8375-B0C6388ABE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A6BA6-26C3-48E1-96CA-82321A8027A0}" type="pres">
      <dgm:prSet presAssocID="{D94D01ED-8F67-4DA2-B694-DC69C08128D0}" presName="sibTrans" presStyleLbl="sibTrans2D1" presStyleIdx="0" presStyleCnt="5" custScaleX="168534"/>
      <dgm:spPr/>
      <dgm:t>
        <a:bodyPr/>
        <a:lstStyle/>
        <a:p>
          <a:endParaRPr lang="tr-TR"/>
        </a:p>
      </dgm:t>
    </dgm:pt>
    <dgm:pt modelId="{009732C0-5FB3-4B90-811F-22FC2D6F82A4}" type="pres">
      <dgm:prSet presAssocID="{D94D01ED-8F67-4DA2-B694-DC69C08128D0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090AEE52-7D23-47E0-8C9D-115C7351EE33}" type="pres">
      <dgm:prSet presAssocID="{73DC1B92-01BB-4B37-84CA-B377A0A0BF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1F1ABC-1E02-4AAE-9E16-89B634C37F89}" type="pres">
      <dgm:prSet presAssocID="{3B417A83-722B-4F89-AAD2-CA3C3C57B775}" presName="sibTrans" presStyleLbl="sibTrans2D1" presStyleIdx="1" presStyleCnt="5" custScaleX="174730"/>
      <dgm:spPr/>
      <dgm:t>
        <a:bodyPr/>
        <a:lstStyle/>
        <a:p>
          <a:endParaRPr lang="tr-TR"/>
        </a:p>
      </dgm:t>
    </dgm:pt>
    <dgm:pt modelId="{A2683A1E-0128-4C89-B7DF-F38BBC2392B6}" type="pres">
      <dgm:prSet presAssocID="{3B417A83-722B-4F89-AAD2-CA3C3C57B775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376BBF8D-ABE9-4B90-8AE3-A2875A95E713}" type="pres">
      <dgm:prSet presAssocID="{824BBA72-DDC4-4DE7-BABC-8A651609061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AF4E0E-2E32-4E03-88BB-129F18395F8E}" type="pres">
      <dgm:prSet presAssocID="{5393F724-9B5F-4365-8C52-075B8DC7351B}" presName="sibTrans" presStyleLbl="sibTrans2D1" presStyleIdx="2" presStyleCnt="5" custAng="3130387" custScaleX="304216" custLinFactX="-149259" custLinFactNeighborX="-200000" custLinFactNeighborY="-7805"/>
      <dgm:spPr/>
      <dgm:t>
        <a:bodyPr/>
        <a:lstStyle/>
        <a:p>
          <a:endParaRPr lang="tr-TR"/>
        </a:p>
      </dgm:t>
    </dgm:pt>
    <dgm:pt modelId="{79006E2A-1AEE-49B3-A677-562B2BAC1FFB}" type="pres">
      <dgm:prSet presAssocID="{5393F724-9B5F-4365-8C52-075B8DC7351B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6DCA02E8-5F99-4BA2-A7CB-1A87FDE7249E}" type="pres">
      <dgm:prSet presAssocID="{F9E6F817-F1A3-4890-B593-4F6DDB1311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F28948-1993-4394-B790-9CE8148BE0A8}" type="pres">
      <dgm:prSet presAssocID="{66073B84-3902-49A9-A0B5-8A8A7E13F9E6}" presName="sibTrans" presStyleLbl="sibTrans2D1" presStyleIdx="3" presStyleCnt="5" custAng="10800000" custScaleX="177000" custScaleY="120747" custLinFactNeighborX="-2876" custLinFactNeighborY="552"/>
      <dgm:spPr/>
      <dgm:t>
        <a:bodyPr/>
        <a:lstStyle/>
        <a:p>
          <a:endParaRPr lang="tr-TR"/>
        </a:p>
      </dgm:t>
    </dgm:pt>
    <dgm:pt modelId="{3E5D47E3-E17B-4031-9DBA-D7BAF43A22D9}" type="pres">
      <dgm:prSet presAssocID="{66073B84-3902-49A9-A0B5-8A8A7E13F9E6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A440371D-B2B1-4B6D-B14C-378E9A5AA703}" type="pres">
      <dgm:prSet presAssocID="{CD633BD5-A6F6-4BF4-95D4-FF03BD5741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5FDD1-1352-4734-9D9B-FBB6ACA3128D}" type="pres">
      <dgm:prSet presAssocID="{286ED783-B872-4F88-82E8-46B85E6F2F06}" presName="sibTrans" presStyleLbl="sibTrans2D1" presStyleIdx="4" presStyleCnt="5" custAng="10800000" custScaleX="162617"/>
      <dgm:spPr/>
      <dgm:t>
        <a:bodyPr/>
        <a:lstStyle/>
        <a:p>
          <a:endParaRPr lang="tr-TR"/>
        </a:p>
      </dgm:t>
    </dgm:pt>
    <dgm:pt modelId="{C8AD7583-7B36-4B8C-9692-2773D7DD8332}" type="pres">
      <dgm:prSet presAssocID="{286ED783-B872-4F88-82E8-46B85E6F2F06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5B0ADBCD-6D00-4EB9-A098-BD04157B267F}" type="pres">
      <dgm:prSet presAssocID="{18BCC0F2-18BD-439A-8AC9-6F538E0E7D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068E6A-52D3-4E4B-9973-CF962DC24B0A}" srcId="{E2EF4D71-5053-4E0E-B2DE-AE886369DC9B}" destId="{CD633BD5-A6F6-4BF4-95D4-FF03BD5741FD}" srcOrd="4" destOrd="0" parTransId="{76CF6EAA-0578-44B2-80AF-35DB705E1538}" sibTransId="{286ED783-B872-4F88-82E8-46B85E6F2F06}"/>
    <dgm:cxn modelId="{04F6A8FA-09E1-4827-823A-861C8DBED9F0}" srcId="{E2EF4D71-5053-4E0E-B2DE-AE886369DC9B}" destId="{824BBA72-DDC4-4DE7-BABC-8A651609061B}" srcOrd="2" destOrd="0" parTransId="{23227E93-B8B8-44CC-83BF-C09F6E822746}" sibTransId="{5393F724-9B5F-4365-8C52-075B8DC7351B}"/>
    <dgm:cxn modelId="{038CA9EF-7066-4A59-9FF2-CA52CBD36ACB}" type="presOf" srcId="{66073B84-3902-49A9-A0B5-8A8A7E13F9E6}" destId="{3E5D47E3-E17B-4031-9DBA-D7BAF43A22D9}" srcOrd="1" destOrd="0" presId="urn:microsoft.com/office/officeart/2005/8/layout/process5"/>
    <dgm:cxn modelId="{7F8BE13A-81A4-4DB0-92B5-66B76985C0FD}" type="presOf" srcId="{F9E6F817-F1A3-4890-B593-4F6DDB1311E1}" destId="{6DCA02E8-5F99-4BA2-A7CB-1A87FDE7249E}" srcOrd="0" destOrd="0" presId="urn:microsoft.com/office/officeart/2005/8/layout/process5"/>
    <dgm:cxn modelId="{161BC9B1-158D-41AD-9617-07DF819596C0}" type="presOf" srcId="{A3D5D617-1B59-4B3E-8375-B0C6388ABEA0}" destId="{657CD046-B288-449C-9D8B-C528DE9B4FEE}" srcOrd="0" destOrd="0" presId="urn:microsoft.com/office/officeart/2005/8/layout/process5"/>
    <dgm:cxn modelId="{2AF3E27E-486E-4CF2-A454-62488DB3B4C8}" type="presOf" srcId="{CD633BD5-A6F6-4BF4-95D4-FF03BD5741FD}" destId="{A440371D-B2B1-4B6D-B14C-378E9A5AA703}" srcOrd="0" destOrd="0" presId="urn:microsoft.com/office/officeart/2005/8/layout/process5"/>
    <dgm:cxn modelId="{5AE1A016-2990-44E7-88D8-907DC3C97D09}" type="presOf" srcId="{E2EF4D71-5053-4E0E-B2DE-AE886369DC9B}" destId="{41167670-2D73-4C7D-92C5-55063D282DC0}" srcOrd="0" destOrd="0" presId="urn:microsoft.com/office/officeart/2005/8/layout/process5"/>
    <dgm:cxn modelId="{0E02DC7D-7BCF-4C0E-8579-7562A7996838}" type="presOf" srcId="{824BBA72-DDC4-4DE7-BABC-8A651609061B}" destId="{376BBF8D-ABE9-4B90-8AE3-A2875A95E713}" srcOrd="0" destOrd="0" presId="urn:microsoft.com/office/officeart/2005/8/layout/process5"/>
    <dgm:cxn modelId="{27B883C6-7ED3-47F4-940D-99E05127174E}" type="presOf" srcId="{286ED783-B872-4F88-82E8-46B85E6F2F06}" destId="{C8AD7583-7B36-4B8C-9692-2773D7DD8332}" srcOrd="1" destOrd="0" presId="urn:microsoft.com/office/officeart/2005/8/layout/process5"/>
    <dgm:cxn modelId="{661D923E-442E-4E81-9E32-6EB4BDA417E0}" type="presOf" srcId="{3B417A83-722B-4F89-AAD2-CA3C3C57B775}" destId="{A2683A1E-0128-4C89-B7DF-F38BBC2392B6}" srcOrd="1" destOrd="0" presId="urn:microsoft.com/office/officeart/2005/8/layout/process5"/>
    <dgm:cxn modelId="{351A5955-8D7E-456B-8DC2-AE7A80354DB1}" srcId="{E2EF4D71-5053-4E0E-B2DE-AE886369DC9B}" destId="{F9E6F817-F1A3-4890-B593-4F6DDB1311E1}" srcOrd="3" destOrd="0" parTransId="{FE694F43-4533-40F9-9F6B-BC585DD32FD0}" sibTransId="{66073B84-3902-49A9-A0B5-8A8A7E13F9E6}"/>
    <dgm:cxn modelId="{B25EA2E4-9A1D-4AEA-86B5-754747CD76F7}" type="presOf" srcId="{5393F724-9B5F-4365-8C52-075B8DC7351B}" destId="{D0AF4E0E-2E32-4E03-88BB-129F18395F8E}" srcOrd="0" destOrd="0" presId="urn:microsoft.com/office/officeart/2005/8/layout/process5"/>
    <dgm:cxn modelId="{EC781939-F455-4B1E-9349-00E7F4EC0343}" type="presOf" srcId="{286ED783-B872-4F88-82E8-46B85E6F2F06}" destId="{6F85FDD1-1352-4734-9D9B-FBB6ACA3128D}" srcOrd="0" destOrd="0" presId="urn:microsoft.com/office/officeart/2005/8/layout/process5"/>
    <dgm:cxn modelId="{DB8C3217-BBD2-4AB6-AA1C-0CD2C587307E}" srcId="{E2EF4D71-5053-4E0E-B2DE-AE886369DC9B}" destId="{73DC1B92-01BB-4B37-84CA-B377A0A0BF5F}" srcOrd="1" destOrd="0" parTransId="{CB7B9DE6-E0AA-4AF5-AF8F-113BC9072989}" sibTransId="{3B417A83-722B-4F89-AAD2-CA3C3C57B775}"/>
    <dgm:cxn modelId="{5C337FF9-14FE-40A9-8F00-E8177E98FF96}" type="presOf" srcId="{73DC1B92-01BB-4B37-84CA-B377A0A0BF5F}" destId="{090AEE52-7D23-47E0-8C9D-115C7351EE33}" srcOrd="0" destOrd="0" presId="urn:microsoft.com/office/officeart/2005/8/layout/process5"/>
    <dgm:cxn modelId="{BDCBACD0-2600-4DB2-8F48-5C50EC9A8844}" type="presOf" srcId="{18BCC0F2-18BD-439A-8AC9-6F538E0E7D7F}" destId="{5B0ADBCD-6D00-4EB9-A098-BD04157B267F}" srcOrd="0" destOrd="0" presId="urn:microsoft.com/office/officeart/2005/8/layout/process5"/>
    <dgm:cxn modelId="{0525C3DF-2409-49AC-A8AD-9787638CDCD5}" type="presOf" srcId="{66073B84-3902-49A9-A0B5-8A8A7E13F9E6}" destId="{4CF28948-1993-4394-B790-9CE8148BE0A8}" srcOrd="0" destOrd="0" presId="urn:microsoft.com/office/officeart/2005/8/layout/process5"/>
    <dgm:cxn modelId="{53F947E1-BE6E-4D31-8077-DE7B4EE47F34}" type="presOf" srcId="{D94D01ED-8F67-4DA2-B694-DC69C08128D0}" destId="{B23A6BA6-26C3-48E1-96CA-82321A8027A0}" srcOrd="0" destOrd="0" presId="urn:microsoft.com/office/officeart/2005/8/layout/process5"/>
    <dgm:cxn modelId="{59FFE5DF-367E-426A-8789-C6759F45B6A4}" srcId="{E2EF4D71-5053-4E0E-B2DE-AE886369DC9B}" destId="{18BCC0F2-18BD-439A-8AC9-6F538E0E7D7F}" srcOrd="5" destOrd="0" parTransId="{1AFCEE0A-3704-4F32-BB16-CBD5B54DC146}" sibTransId="{622A1C0F-9D5E-4C30-A8C8-957E264AD5A3}"/>
    <dgm:cxn modelId="{4FC204C6-970F-4570-8C85-032A3DE61580}" srcId="{E2EF4D71-5053-4E0E-B2DE-AE886369DC9B}" destId="{A3D5D617-1B59-4B3E-8375-B0C6388ABEA0}" srcOrd="0" destOrd="0" parTransId="{2A784C29-5875-4AE4-8E4D-76254D4AC0C4}" sibTransId="{D94D01ED-8F67-4DA2-B694-DC69C08128D0}"/>
    <dgm:cxn modelId="{1E2301E1-57F5-41C3-9302-11988F776540}" type="presOf" srcId="{5393F724-9B5F-4365-8C52-075B8DC7351B}" destId="{79006E2A-1AEE-49B3-A677-562B2BAC1FFB}" srcOrd="1" destOrd="0" presId="urn:microsoft.com/office/officeart/2005/8/layout/process5"/>
    <dgm:cxn modelId="{B12A75E9-C3D6-4812-A1AC-F5D02CAF71ED}" type="presOf" srcId="{3B417A83-722B-4F89-AAD2-CA3C3C57B775}" destId="{C61F1ABC-1E02-4AAE-9E16-89B634C37F89}" srcOrd="0" destOrd="0" presId="urn:microsoft.com/office/officeart/2005/8/layout/process5"/>
    <dgm:cxn modelId="{2EB706F9-4078-494D-ABAE-C32C9B112E72}" type="presOf" srcId="{D94D01ED-8F67-4DA2-B694-DC69C08128D0}" destId="{009732C0-5FB3-4B90-811F-22FC2D6F82A4}" srcOrd="1" destOrd="0" presId="urn:microsoft.com/office/officeart/2005/8/layout/process5"/>
    <dgm:cxn modelId="{AD3525C9-FA7F-487D-B05A-44AE5CD82387}" type="presParOf" srcId="{41167670-2D73-4C7D-92C5-55063D282DC0}" destId="{657CD046-B288-449C-9D8B-C528DE9B4FEE}" srcOrd="0" destOrd="0" presId="urn:microsoft.com/office/officeart/2005/8/layout/process5"/>
    <dgm:cxn modelId="{293CA6D2-0E7C-4C6C-B310-AD1F13A7DFA4}" type="presParOf" srcId="{41167670-2D73-4C7D-92C5-55063D282DC0}" destId="{B23A6BA6-26C3-48E1-96CA-82321A8027A0}" srcOrd="1" destOrd="0" presId="urn:microsoft.com/office/officeart/2005/8/layout/process5"/>
    <dgm:cxn modelId="{A1223300-5075-42AC-AB12-A3F1CFCC4CA0}" type="presParOf" srcId="{B23A6BA6-26C3-48E1-96CA-82321A8027A0}" destId="{009732C0-5FB3-4B90-811F-22FC2D6F82A4}" srcOrd="0" destOrd="0" presId="urn:microsoft.com/office/officeart/2005/8/layout/process5"/>
    <dgm:cxn modelId="{FAD44F47-1177-4552-BF25-DD05FD45E4E1}" type="presParOf" srcId="{41167670-2D73-4C7D-92C5-55063D282DC0}" destId="{090AEE52-7D23-47E0-8C9D-115C7351EE33}" srcOrd="2" destOrd="0" presId="urn:microsoft.com/office/officeart/2005/8/layout/process5"/>
    <dgm:cxn modelId="{18657983-6EB2-4890-B753-65D08589174C}" type="presParOf" srcId="{41167670-2D73-4C7D-92C5-55063D282DC0}" destId="{C61F1ABC-1E02-4AAE-9E16-89B634C37F89}" srcOrd="3" destOrd="0" presId="urn:microsoft.com/office/officeart/2005/8/layout/process5"/>
    <dgm:cxn modelId="{EC02A745-16F1-4134-8191-FE12738F2F0A}" type="presParOf" srcId="{C61F1ABC-1E02-4AAE-9E16-89B634C37F89}" destId="{A2683A1E-0128-4C89-B7DF-F38BBC2392B6}" srcOrd="0" destOrd="0" presId="urn:microsoft.com/office/officeart/2005/8/layout/process5"/>
    <dgm:cxn modelId="{4529F004-8074-4348-809E-A6DDFEF41960}" type="presParOf" srcId="{41167670-2D73-4C7D-92C5-55063D282DC0}" destId="{376BBF8D-ABE9-4B90-8AE3-A2875A95E713}" srcOrd="4" destOrd="0" presId="urn:microsoft.com/office/officeart/2005/8/layout/process5"/>
    <dgm:cxn modelId="{4425F96C-50BB-4CD2-B44E-4E397C91D681}" type="presParOf" srcId="{41167670-2D73-4C7D-92C5-55063D282DC0}" destId="{D0AF4E0E-2E32-4E03-88BB-129F18395F8E}" srcOrd="5" destOrd="0" presId="urn:microsoft.com/office/officeart/2005/8/layout/process5"/>
    <dgm:cxn modelId="{FD3B1EA4-F36B-47D6-8283-36BC5CE3DBD3}" type="presParOf" srcId="{D0AF4E0E-2E32-4E03-88BB-129F18395F8E}" destId="{79006E2A-1AEE-49B3-A677-562B2BAC1FFB}" srcOrd="0" destOrd="0" presId="urn:microsoft.com/office/officeart/2005/8/layout/process5"/>
    <dgm:cxn modelId="{DBEE9FEC-494A-48D9-A252-340C21C31D54}" type="presParOf" srcId="{41167670-2D73-4C7D-92C5-55063D282DC0}" destId="{6DCA02E8-5F99-4BA2-A7CB-1A87FDE7249E}" srcOrd="6" destOrd="0" presId="urn:microsoft.com/office/officeart/2005/8/layout/process5"/>
    <dgm:cxn modelId="{29CD7405-4F69-4879-9B5A-9E541A092718}" type="presParOf" srcId="{41167670-2D73-4C7D-92C5-55063D282DC0}" destId="{4CF28948-1993-4394-B790-9CE8148BE0A8}" srcOrd="7" destOrd="0" presId="urn:microsoft.com/office/officeart/2005/8/layout/process5"/>
    <dgm:cxn modelId="{CB84ADAE-0DED-484B-BD32-845F5EC4D411}" type="presParOf" srcId="{4CF28948-1993-4394-B790-9CE8148BE0A8}" destId="{3E5D47E3-E17B-4031-9DBA-D7BAF43A22D9}" srcOrd="0" destOrd="0" presId="urn:microsoft.com/office/officeart/2005/8/layout/process5"/>
    <dgm:cxn modelId="{D45DA67D-2635-4542-8CD8-15CD66CE2A9A}" type="presParOf" srcId="{41167670-2D73-4C7D-92C5-55063D282DC0}" destId="{A440371D-B2B1-4B6D-B14C-378E9A5AA703}" srcOrd="8" destOrd="0" presId="urn:microsoft.com/office/officeart/2005/8/layout/process5"/>
    <dgm:cxn modelId="{2CF1F0B7-BA53-45E3-88D6-2167B78AF108}" type="presParOf" srcId="{41167670-2D73-4C7D-92C5-55063D282DC0}" destId="{6F85FDD1-1352-4734-9D9B-FBB6ACA3128D}" srcOrd="9" destOrd="0" presId="urn:microsoft.com/office/officeart/2005/8/layout/process5"/>
    <dgm:cxn modelId="{EBEE593E-3727-4497-9FBC-2C51642B3A35}" type="presParOf" srcId="{6F85FDD1-1352-4734-9D9B-FBB6ACA3128D}" destId="{C8AD7583-7B36-4B8C-9692-2773D7DD8332}" srcOrd="0" destOrd="0" presId="urn:microsoft.com/office/officeart/2005/8/layout/process5"/>
    <dgm:cxn modelId="{402913A8-4709-4023-B7A5-4A2DBBFEF384}" type="presParOf" srcId="{41167670-2D73-4C7D-92C5-55063D282DC0}" destId="{5B0ADBCD-6D00-4EB9-A098-BD04157B267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D2E0DA-F58C-4F54-9FAD-D8D986680F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6E6221-16F0-4333-B5AE-38D77E98F6AC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255CCC-35C6-43C3-BAA6-8AE67F276A0B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28F6CB-00DD-4AAE-907E-1316E94C1C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22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17B76D-083A-4E12-B419-4CAC7E39925B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8FCEB2-DCEA-4BB2-B0C9-DFA7CB7AE3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8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F67698-3FF9-46B2-BD2B-E110A1979DAA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43D203-F585-4C26-B60A-A4A815B4B9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54A900-9D5B-4A44-8243-51D5881A18D1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4346CC-35AF-4F04-B65B-345C3D3D67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30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5029C19-3CA2-4BB8-BF8C-1E47E9924247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1AA6F7D-56FE-48AB-824A-E716A2B97D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34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C21189F-EE36-41B6-957A-C2829282E7AE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6604E9-0473-4132-B434-FFF584F5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52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8CDE84-6576-48EA-9D5A-308AE0D180E3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A53F67-DBA3-404C-817B-4290920534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71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0"/>
            <a:ext cx="6912768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5596730"/>
          </a:xfrm>
        </p:spPr>
        <p:txBody>
          <a:bodyPr/>
          <a:lstStyle>
            <a:lvl1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1pPr>
            <a:lvl2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2pPr>
            <a:lvl3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3pPr>
            <a:lvl4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4pPr>
            <a:lvl5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35DF14-FF68-4753-A355-6FFE6D5AEFA1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28264D-8698-450C-B97C-9BBD9B942C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608" y="0"/>
            <a:ext cx="7056784" cy="908720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42ED-2890-43D1-8023-CB7B456D2BF3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2D82-15ED-414C-B868-BEEAD62858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6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57371B-A617-4765-9744-6B602C27E978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2CB574-2E15-4138-A39E-97B478E3A3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836712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 algn="l">
              <a:buClrTx/>
              <a:defRPr sz="1800">
                <a:solidFill>
                  <a:schemeClr val="bg2"/>
                </a:solidFill>
                <a:effectLst/>
              </a:defRPr>
            </a:lvl1pPr>
            <a:lvl2pPr algn="l">
              <a:buClrTx/>
              <a:defRPr sz="1800">
                <a:solidFill>
                  <a:schemeClr val="bg2"/>
                </a:solidFill>
                <a:effectLst/>
              </a:defRPr>
            </a:lvl2pPr>
            <a:lvl3pPr algn="l">
              <a:buClrTx/>
              <a:defRPr sz="1800">
                <a:solidFill>
                  <a:schemeClr val="bg2"/>
                </a:solidFill>
                <a:effectLst/>
              </a:defRPr>
            </a:lvl3pPr>
            <a:lvl4pPr algn="l">
              <a:buClrTx/>
              <a:defRPr sz="1800">
                <a:solidFill>
                  <a:schemeClr val="bg2"/>
                </a:solidFill>
                <a:effectLst/>
              </a:defRPr>
            </a:lvl4pPr>
            <a:lvl5pPr algn="l">
              <a:buClrTx/>
              <a:defRPr sz="1800">
                <a:solidFill>
                  <a:schemeClr val="bg2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lang="tr-TR" sz="1800" smtClean="0">
                <a:solidFill>
                  <a:schemeClr val="bg2"/>
                </a:solidFill>
                <a:effectLst/>
              </a:defRPr>
            </a:lvl1pPr>
            <a:lvl2pPr algn="l">
              <a:defRPr lang="tr-TR" sz="1800" smtClean="0">
                <a:solidFill>
                  <a:schemeClr val="bg2"/>
                </a:solidFill>
                <a:effectLst/>
              </a:defRPr>
            </a:lvl2pPr>
            <a:lvl3pPr algn="l">
              <a:defRPr lang="tr-TR" sz="1800" smtClean="0">
                <a:solidFill>
                  <a:schemeClr val="bg2"/>
                </a:solidFill>
                <a:effectLst/>
              </a:defRPr>
            </a:lvl3pPr>
            <a:lvl4pPr algn="l">
              <a:defRPr lang="tr-TR" sz="1800" smtClean="0">
                <a:solidFill>
                  <a:schemeClr val="bg2"/>
                </a:solidFill>
                <a:effectLst/>
              </a:defRPr>
            </a:lvl4pPr>
            <a:lvl5pPr algn="l">
              <a:defRPr lang="tr-TR" sz="1800"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t"/>
          <a:lstStyle>
            <a:lvl1pPr eaLnBrk="0" hangingPunct="0">
              <a:spcBef>
                <a:spcPct val="20000"/>
              </a:spcBef>
              <a:buSzPct val="120000"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94804DA-0335-4620-9A89-4746B8951EBB}" type="datetime1">
              <a:rPr smtClean="0">
                <a:solidFill>
                  <a:srgbClr val="000000"/>
                </a:solidFill>
              </a:rPr>
              <a:pPr>
                <a:defRPr/>
              </a:pPr>
              <a:t>24.10.2016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t"/>
          <a:lstStyle>
            <a:lvl1pPr marL="0" indent="0" algn="l" eaLnBrk="0" hangingPunct="0">
              <a:spcBef>
                <a:spcPct val="20000"/>
              </a:spcBef>
              <a:buSzPct val="120000"/>
              <a:buNone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="t"/>
          <a:lstStyle>
            <a:lvl1pPr algn="l" eaLnBrk="0" hangingPunct="0">
              <a:spcBef>
                <a:spcPct val="20000"/>
              </a:spcBef>
              <a:buSzPct val="120000"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54425C5-6C46-4032-AE34-D4E20799033D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73E240-CA5C-4AE3-B29A-214E433B659D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E4FD35-02D4-474C-823C-49690DEADD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68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AFD96D-9A79-40FB-9B2C-6A5FF5F59931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2D8630-DB55-4951-A4A5-C34DDA9322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57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har TUNCER\Desktop\Resim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2075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0A6160-4BB6-4379-9F82-0F384E540453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07A844-BFE6-4C45-BDC6-E380A39F65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19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3B9B06-0F71-4B96-8600-9C93264D5AEE}" type="datetime1">
              <a:rPr lang="tr-TR" smtClean="0"/>
              <a:pPr>
                <a:defRPr/>
              </a:pPr>
              <a:t>24.11.2016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62E4DD-1283-46C9-AE4D-BF27E6A320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38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64FB3-7C8D-4450-8731-2F925A043F40}" type="datetime1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tr-TR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5B696B-FFAF-433C-A6A0-0C3BCA95FA0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831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oyo.meb.gov.tr/Login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18439" name="Picture 2" descr="http://akademikplatform.net/wp-content/uploads/2013/12/Ulusal-inovasyon-sistemimiz-var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581128"/>
            <a:ext cx="316835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51"/>
          <p:cNvSpPr txBox="1">
            <a:spLocks noChangeArrowheads="1"/>
          </p:cNvSpPr>
          <p:nvPr/>
        </p:nvSpPr>
        <p:spPr bwMode="auto">
          <a:xfrm>
            <a:off x="1979712" y="260648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2400" b="1" dirty="0">
                <a:solidFill>
                  <a:srgbClr val="FFFFFF"/>
                </a:solidFill>
              </a:rPr>
              <a:t>MİLLÎ EĞİTİM BAKANLIĞI</a:t>
            </a:r>
          </a:p>
        </p:txBody>
      </p:sp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1327410" y="1412776"/>
            <a:ext cx="6659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4000" b="1" dirty="0">
                <a:solidFill>
                  <a:srgbClr val="FF0000"/>
                </a:solidFill>
              </a:rPr>
              <a:t>EĞİTİM VE ÖĞRETİMDE YENİLİKÇİLİK ÖDÜLLERİ</a:t>
            </a:r>
          </a:p>
        </p:txBody>
      </p:sp>
      <p:sp>
        <p:nvSpPr>
          <p:cNvPr id="8" name="Metin kutusu 1"/>
          <p:cNvSpPr txBox="1">
            <a:spLocks noChangeArrowheads="1"/>
          </p:cNvSpPr>
          <p:nvPr/>
        </p:nvSpPr>
        <p:spPr bwMode="auto">
          <a:xfrm>
            <a:off x="1331640" y="2736215"/>
            <a:ext cx="6659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2000" b="1" dirty="0" smtClean="0">
                <a:solidFill>
                  <a:srgbClr val="000000"/>
                </a:solidFill>
              </a:rPr>
              <a:t>OKUL MÜDÜRLERİ BİLGİLENDİRME TOPLANTISI</a:t>
            </a:r>
            <a:endParaRPr lang="tr-TR" altLang="tr-TR" sz="2000" b="1" dirty="0">
              <a:solidFill>
                <a:srgbClr val="000000"/>
              </a:solidFill>
            </a:endParaRPr>
          </a:p>
        </p:txBody>
      </p:sp>
      <p:sp>
        <p:nvSpPr>
          <p:cNvPr id="9" name="Metin kutusu 1"/>
          <p:cNvSpPr txBox="1">
            <a:spLocks noChangeArrowheads="1"/>
          </p:cNvSpPr>
          <p:nvPr/>
        </p:nvSpPr>
        <p:spPr bwMode="auto">
          <a:xfrm>
            <a:off x="0" y="3801234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2000" b="1" dirty="0" smtClean="0">
                <a:solidFill>
                  <a:srgbClr val="FFFFFF"/>
                </a:solidFill>
              </a:rPr>
              <a:t>DİYARBAKIR İL MİLLİ EĞİTİM MÜDÜRLÜĞÜ</a:t>
            </a:r>
          </a:p>
          <a:p>
            <a:pPr algn="ctr" eaLnBrk="1" hangingPunct="1"/>
            <a:r>
              <a:rPr lang="tr-TR" altLang="tr-TR" sz="2000" i="1" dirty="0" smtClean="0">
                <a:solidFill>
                  <a:srgbClr val="FFFFFF"/>
                </a:solidFill>
              </a:rPr>
              <a:t>Strateji Geliştirme Şubesi-ARGE</a:t>
            </a:r>
            <a:endParaRPr lang="tr-TR" altLang="tr-TR" sz="2000" i="1" dirty="0">
              <a:solidFill>
                <a:srgbClr val="FFFFFF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129341" y="5589240"/>
            <a:ext cx="583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’Çözümde görev almayanlar problemin bir parçası olurlar’ 				                </a:t>
            </a:r>
            <a:r>
              <a:rPr lang="tr-TR" altLang="tr-TR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Geothe</a:t>
            </a:r>
            <a:endParaRPr lang="tr-TR" altLang="tr-TR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7975" y="908720"/>
            <a:ext cx="85124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2"/>
                </a:solidFill>
                <a:latin typeface="Arial"/>
              </a:rPr>
              <a:t>1-öğretim yöntem ve teknikleri</a:t>
            </a:r>
          </a:p>
          <a:p>
            <a:endParaRPr lang="tr-TR" sz="2000" b="1" dirty="0" smtClean="0">
              <a:solidFill>
                <a:srgbClr val="FF0000"/>
              </a:solidFill>
              <a:latin typeface="Arial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ÖRNEK: OYUN İLE TARİH ÖĞRETİMİ</a:t>
            </a:r>
            <a:br>
              <a:rPr lang="tr-TR" sz="2000" b="1" dirty="0" smtClean="0">
                <a:solidFill>
                  <a:srgbClr val="FF0000"/>
                </a:solidFill>
                <a:latin typeface="Arial"/>
              </a:rPr>
            </a:br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Okan AYDOĞAN</a:t>
            </a:r>
          </a:p>
          <a:p>
            <a:endParaRPr lang="tr-TR" sz="2000" b="1" dirty="0" smtClean="0">
              <a:solidFill>
                <a:schemeClr val="bg2"/>
              </a:solidFill>
              <a:latin typeface="Arial"/>
            </a:endParaRPr>
          </a:p>
          <a:p>
            <a:pPr algn="just"/>
            <a:r>
              <a:rPr lang="tr-TR" sz="2000" b="1" dirty="0">
                <a:solidFill>
                  <a:schemeClr val="bg2"/>
                </a:solidFill>
                <a:latin typeface="Arial"/>
              </a:rPr>
              <a:t>T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arih derslerinde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oyun yönteminin 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öğrenim düzeyine etkisini ortaya koymak amaçlanmıştır. </a:t>
            </a:r>
            <a:endParaRPr lang="tr-TR" sz="2000" b="1" dirty="0">
              <a:solidFill>
                <a:schemeClr val="bg2"/>
              </a:solidFill>
              <a:latin typeface="Arial"/>
            </a:endParaRPr>
          </a:p>
          <a:p>
            <a:pPr algn="just"/>
            <a:r>
              <a:rPr lang="tr-TR" sz="2000" b="1" dirty="0">
                <a:solidFill>
                  <a:schemeClr val="bg2"/>
                </a:solidFill>
                <a:latin typeface="Arial"/>
              </a:rPr>
              <a:t>B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elirlenen üniteler kontrol grubunda geleneksel yöntemle deney grubunda ise oyun yöntemi kullanılarak işlenmiştir.          </a:t>
            </a:r>
          </a:p>
          <a:p>
            <a:pPr algn="just"/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Elde edilen bulgular;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deney grubunda oyun yöntemi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 ile yakalanan öğrenim düzeyi,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kontrol grubuna 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göre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tr-TR" sz="2000" b="1" dirty="0" smtClean="0">
                <a:solidFill>
                  <a:schemeClr val="bg2"/>
                </a:solidFill>
                <a:latin typeface="Arial"/>
              </a:rPr>
              <a:t>daha yüksek olduğu belirlenmiştir.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3031"/>
          <a:stretch/>
        </p:blipFill>
        <p:spPr bwMode="auto">
          <a:xfrm>
            <a:off x="5220072" y="4581128"/>
            <a:ext cx="3312368" cy="184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7975" y="908720"/>
            <a:ext cx="8584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2-bilimsel ve teknolojik faaliyetler</a:t>
            </a:r>
          </a:p>
          <a:p>
            <a:pPr lvl="0"/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ÖRNEK</a:t>
            </a:r>
            <a:r>
              <a:rPr lang="tr-TR" b="1" dirty="0">
                <a:solidFill>
                  <a:srgbClr val="FF0000"/>
                </a:solidFill>
              </a:rPr>
              <a:t>: GÖZLERİNE İNAN, TASARIMINI YAP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İzmir Mazhar Zorlu Mesleki ve Teknik Anadolu </a:t>
            </a:r>
            <a:r>
              <a:rPr lang="tr-TR" b="1" dirty="0" smtClean="0">
                <a:solidFill>
                  <a:srgbClr val="FF0000"/>
                </a:solidFill>
              </a:rPr>
              <a:t>Lisesi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atı modelleme programı ile robot kol tasarımı</a:t>
            </a:r>
            <a:r>
              <a:rPr kumimoji="0" lang="tr-TR" alt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yapılmış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Robot</a:t>
            </a:r>
            <a:r>
              <a:rPr kumimoji="0" lang="tr-TR" alt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kolun kontrolü için elektronik bir devre tasarlanmıştır.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Projenin ikinci aşamasında deney seti hazırlanmıştır. 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kumimoji="0" lang="tr-TR" altLang="tr-T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alışmalarda öğrencilere,  deney seti ile ders verilmiş,</a:t>
            </a:r>
            <a:endParaRPr lang="tr-TR" altLang="tr-TR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0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Öğrencilerin ilgi, dikkat, istek ve öğrenim seviyelerinin üst düzeyde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oldukları gözlemlenmiştir.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46721" r="50000"/>
          <a:stretch/>
        </p:blipFill>
        <p:spPr bwMode="auto">
          <a:xfrm>
            <a:off x="4932040" y="4653136"/>
            <a:ext cx="2565081" cy="19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0665" y="980728"/>
            <a:ext cx="80377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3-kurumsal kapasitenin geliştirilmesi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ÖRNEK</a:t>
            </a:r>
            <a:r>
              <a:rPr lang="tr-TR" b="1" dirty="0">
                <a:solidFill>
                  <a:srgbClr val="FF0000"/>
                </a:solidFill>
              </a:rPr>
              <a:t>: EFED - Eğitimde Farklı Etkinliklerle Dönüşüm Projesi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Kütahya İl Milli Eğitim </a:t>
            </a:r>
            <a:r>
              <a:rPr lang="tr-TR" b="1" dirty="0" smtClean="0">
                <a:solidFill>
                  <a:srgbClr val="FF0000"/>
                </a:solidFill>
              </a:rPr>
              <a:t>Müdürlüğü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İl Milli Eğitim Müdürlüğü bünyesinde yer alan tüm kurumlar projeye dahil edilmiş.</a:t>
            </a:r>
            <a:endParaRPr lang="tr-TR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Proje okulların akademik, sportif ve kültürel yönden kendilerini diğer okullarla kıyaslamasına imkan sağlamaktadır.</a:t>
            </a:r>
          </a:p>
          <a:p>
            <a:pPr lvl="0"/>
            <a:endParaRPr lang="tr-TR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kulların performanslarında  %58’lik bir artış gözlenmiştir.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6"/>
          <a:stretch/>
        </p:blipFill>
        <p:spPr bwMode="auto">
          <a:xfrm>
            <a:off x="5262844" y="4653136"/>
            <a:ext cx="2189476" cy="19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7975" y="836712"/>
            <a:ext cx="865651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200" b="1" dirty="0">
                <a:solidFill>
                  <a:srgbClr val="191919"/>
                </a:solidFill>
                <a:latin typeface="Arial"/>
              </a:rPr>
              <a:t>4-eğitim ve öğretime erişim </a:t>
            </a:r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ve yönlendirme</a:t>
            </a:r>
          </a:p>
          <a:p>
            <a:pPr lvl="0"/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ÖRNEK</a:t>
            </a:r>
            <a:r>
              <a:rPr lang="tr-TR" b="1" dirty="0">
                <a:solidFill>
                  <a:srgbClr val="FF0000"/>
                </a:solidFill>
              </a:rPr>
              <a:t>: OKULUMU SEVİYORUM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Tatar Ortaokulu Sivaslı/UŞAK</a:t>
            </a:r>
          </a:p>
          <a:p>
            <a:pPr lvl="0"/>
            <a:endParaRPr kumimoji="0" lang="tr-TR" altLang="tr-T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Projenin uygulamasında öğretmen, öğrenci ve velilerin görüşü</a:t>
            </a:r>
            <a:r>
              <a:rPr kumimoji="0" lang="tr-TR" alt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alınarak,</a:t>
            </a:r>
            <a:endParaRPr lang="tr-TR" altLang="tr-TR" sz="20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altLang="tr-T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tr-TR" altLang="tr-T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</a:t>
            </a:r>
            <a:r>
              <a:rPr kumimoji="0" lang="tr-TR" alt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konulu özel konseptli  derslikler</a:t>
            </a:r>
            <a:r>
              <a:rPr kumimoji="0" lang="tr-TR" alt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oluşturulmuş.</a:t>
            </a:r>
            <a:endParaRPr lang="tr-TR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devamsız öğrenci çok azalmış</a:t>
            </a:r>
            <a:endParaRPr kumimoji="0" lang="tr-TR" altLang="tr-T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küçük bir disiplin olayı dahi yaşanmamıştır</a:t>
            </a:r>
            <a:endParaRPr lang="tr-TR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öğrencilerimizin okul eşyalarına sahiplenme duygusu artmıştır.</a:t>
            </a:r>
            <a:endParaRPr lang="tr-TR" sz="3200" b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03" y="4437112"/>
            <a:ext cx="3074455" cy="21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5575" y="1189196"/>
            <a:ext cx="8808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solidFill>
                  <a:srgbClr val="191919"/>
                </a:solidFill>
                <a:latin typeface="Arial"/>
              </a:rPr>
              <a:t>5-olumlu tutum ve davranışların </a:t>
            </a:r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geliştirilmesi</a:t>
            </a:r>
          </a:p>
          <a:p>
            <a:pPr lvl="0"/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ÖRNEK</a:t>
            </a:r>
            <a:r>
              <a:rPr lang="tr-TR" b="1" dirty="0">
                <a:solidFill>
                  <a:srgbClr val="FF0000"/>
                </a:solidFill>
              </a:rPr>
              <a:t>: «DEĞERLER BAHÇESİ» PROJESİ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BİNGÖL ATATÜRK ANADOLU </a:t>
            </a:r>
            <a:r>
              <a:rPr lang="tr-TR" b="1" dirty="0" smtClean="0">
                <a:solidFill>
                  <a:srgbClr val="FF0000"/>
                </a:solidFill>
              </a:rPr>
              <a:t>LİSESİ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amacı okul ortamında değerler eğitimi konusunda bir farkındalık yaratmak</a:t>
            </a:r>
            <a:endParaRPr lang="tr-TR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öğretmen, öğrenci, velilere yönelik yüz yüze görüşme ve anket yöntemi uygulanmış,</a:t>
            </a:r>
            <a:endParaRPr lang="tr-TR" sz="2800" b="1" dirty="0">
              <a:solidFill>
                <a:srgbClr val="191919"/>
              </a:solidFill>
              <a:latin typeface="Arial"/>
              <a:cs typeface="Arial" pitchFamily="34" charset="0"/>
            </a:endParaRPr>
          </a:p>
          <a:p>
            <a:pPr lvl="0"/>
            <a:r>
              <a:rPr lang="tr-TR" sz="2000" b="1" dirty="0" smtClean="0">
                <a:solidFill>
                  <a:srgbClr val="191919"/>
                </a:solidFill>
                <a:latin typeface="Arial"/>
                <a:cs typeface="Arial" pitchFamily="34" charset="0"/>
              </a:rPr>
              <a:t>Belirlenen değerler okulun her tarafına işlenmiştir</a:t>
            </a:r>
            <a:endParaRPr lang="tr-TR" sz="2000" b="1" dirty="0">
              <a:solidFill>
                <a:srgbClr val="191919"/>
              </a:solidFill>
              <a:latin typeface="Arial"/>
              <a:cs typeface="Arial" pitchFamily="34" charset="0"/>
            </a:endParaRPr>
          </a:p>
          <a:p>
            <a:pPr lvl="0"/>
            <a:r>
              <a:rPr lang="tr-T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Okul-öğrenci bağını güçlendirdiği ve memnuniyet oranlarının artığı</a:t>
            </a:r>
            <a:r>
              <a:rPr lang="tr-TR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disiplin olaylarında bir azalma olduğu görülmüştür.</a:t>
            </a:r>
            <a:endParaRPr lang="tr-TR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09840"/>
            <a:ext cx="2872282" cy="1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09224" y="1681644"/>
            <a:ext cx="828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BAŞVURULAR NEREDEN YAPILACAK?</a:t>
            </a:r>
          </a:p>
        </p:txBody>
      </p:sp>
      <p:sp>
        <p:nvSpPr>
          <p:cNvPr id="10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8569325" cy="237626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tr-TR" altLang="tr-TR" sz="3200" dirty="0" smtClean="0"/>
              <a:t>	          </a:t>
            </a:r>
            <a:r>
              <a:rPr lang="tr-TR" altLang="tr-TR" sz="3200" b="1" dirty="0" smtClean="0"/>
              <a:t>Eğitim öğretimde yenilikçilik ödülleri başvuruları; bireysel veya kurumsal olarak </a:t>
            </a:r>
            <a:r>
              <a:rPr lang="tr-TR" altLang="tr-TR" sz="3200" b="1" dirty="0" smtClean="0">
                <a:solidFill>
                  <a:srgbClr val="0088B8"/>
                </a:solidFill>
                <a:hlinkClick r:id="rId2"/>
              </a:rPr>
              <a:t>http://eoyo.meb.gov.tr/Login.aspx</a:t>
            </a:r>
            <a:r>
              <a:rPr lang="tr-TR" altLang="tr-TR" sz="3200" b="1" dirty="0">
                <a:solidFill>
                  <a:srgbClr val="0088B8"/>
                </a:solidFill>
              </a:rPr>
              <a:t> </a:t>
            </a:r>
            <a:r>
              <a:rPr lang="tr-TR" altLang="tr-TR" sz="3200" b="1" dirty="0" smtClean="0"/>
              <a:t>adresi üzerinden elektronik ortamda yapılacaktır.</a:t>
            </a:r>
          </a:p>
        </p:txBody>
      </p:sp>
    </p:spTree>
    <p:extLst>
      <p:ext uri="{BB962C8B-B14F-4D97-AF65-F5344CB8AC3E}">
        <p14:creationId xmlns:p14="http://schemas.microsoft.com/office/powerpoint/2010/main" val="8630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0375" y="1557947"/>
            <a:ext cx="81813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Başvuruda rapor kısmında kesinlikle yazı içeriği ve görsellerde il, ilçe, kurum, okul ve isim vb. belirtilmeyecektir.</a:t>
            </a:r>
            <a:endParaRPr lang="tr-TR" sz="5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48604" y="1700808"/>
            <a:ext cx="653576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3600" b="1" kern="0" noProof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Değerlendirme 2 aşamalı olacak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3600" b="1" kern="0" noProof="0" dirty="0" smtClean="0">
              <a:solidFill>
                <a:schemeClr val="bg2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  <a:buAutoNum type="arabicPeriod"/>
            </a:pPr>
            <a:r>
              <a:rPr lang="tr-TR" altLang="tr-TR" sz="36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 Aşama : Rapor değerlendirme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  <a:buAutoNum type="arabicPeriod"/>
            </a:pPr>
            <a:r>
              <a:rPr lang="tr-TR" altLang="tr-TR" sz="36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 A</a:t>
            </a:r>
            <a:r>
              <a:rPr lang="tr-TR" altLang="tr-TR" sz="3600" b="1" kern="0" noProof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şama saha değerlendirmesi</a:t>
            </a:r>
          </a:p>
        </p:txBody>
      </p:sp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5576" y="1260049"/>
            <a:ext cx="8741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3200" b="1" kern="0" noProof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 FORMATI </a:t>
            </a:r>
            <a:r>
              <a:rPr kumimoji="0" lang="tr-TR" altLang="tr-TR" sz="3200" b="1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altLang="tr-TR" sz="32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tr-TR" altLang="tr-TR" sz="32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3200" b="1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KURALLARI</a:t>
            </a:r>
            <a:endParaRPr kumimoji="0" lang="tr-TR" altLang="tr-TR" sz="3200" b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2298352"/>
            <a:ext cx="8589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tr-TR" altLang="tr-TR" sz="2600" b="1" dirty="0" smtClean="0">
                <a:solidFill>
                  <a:schemeClr val="bg2"/>
                </a:solidFill>
                <a:latin typeface="Calibri" pitchFamily="34" charset="0"/>
              </a:rPr>
              <a:t>Times New Roman, 11 punto, 1,15 satır aralığı kullanılacaktır.</a:t>
            </a:r>
            <a:endParaRPr lang="tr-TR" altLang="tr-TR" sz="2600" b="1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tr-TR" altLang="tr-TR" sz="26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tr-TR" altLang="tr-TR" sz="2600" b="1" dirty="0" smtClean="0">
                <a:solidFill>
                  <a:schemeClr val="bg2"/>
                </a:solidFill>
                <a:latin typeface="Calibri" pitchFamily="34" charset="0"/>
              </a:rPr>
              <a:t>Sayfa yapısı Word menüsünden Normal olarak ayarlanacaktır.</a:t>
            </a:r>
          </a:p>
          <a:p>
            <a:pPr>
              <a:spcBef>
                <a:spcPts val="600"/>
              </a:spcBef>
            </a:pPr>
            <a:endParaRPr lang="tr-TR" altLang="tr-TR" sz="26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tr-TR" altLang="tr-TR" sz="2600" b="1" dirty="0" smtClean="0">
                <a:solidFill>
                  <a:schemeClr val="bg2"/>
                </a:solidFill>
                <a:latin typeface="Calibri" pitchFamily="34" charset="0"/>
              </a:rPr>
              <a:t>Metin, tüm bölümleri dâhil, en fazla 8 sayfa olacaktır.</a:t>
            </a:r>
          </a:p>
          <a:p>
            <a:pPr>
              <a:spcBef>
                <a:spcPts val="600"/>
              </a:spcBef>
            </a:pPr>
            <a:endParaRPr lang="tr-TR" altLang="tr-TR" sz="26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tr-TR" altLang="tr-TR" sz="2600" b="1" dirty="0" smtClean="0">
                <a:solidFill>
                  <a:schemeClr val="bg2"/>
                </a:solidFill>
                <a:latin typeface="Calibri" pitchFamily="34" charset="0"/>
              </a:rPr>
              <a:t>Belirtilen biçimsel formatın dışındaki başvurular değerlendirmeye alınamayacaktır.</a:t>
            </a:r>
            <a:endParaRPr lang="tr-TR" altLang="tr-TR" sz="26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980728"/>
            <a:ext cx="84488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600" b="1" kern="0" noProof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</a:p>
          <a:p>
            <a:pPr lvl="0"/>
            <a:r>
              <a:rPr lang="tr-TR" altLang="tr-TR" sz="20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1. Giriş</a:t>
            </a:r>
            <a:r>
              <a:rPr kumimoji="0" lang="tr-TR" sz="2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Bu kısım bir sayfayı geçmemelidir.</a:t>
            </a:r>
            <a:endParaRPr lang="tr-TR" altLang="tr-TR" sz="2000" b="1" kern="0" dirty="0" smtClean="0">
              <a:solidFill>
                <a:schemeClr val="bg2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buSzPct val="120000"/>
            </a:pPr>
            <a:r>
              <a:rPr kumimoji="0" lang="tr-TR" sz="2000" b="1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1.1. Çalışmanın özgünlüğü </a:t>
            </a:r>
            <a:endParaRPr kumimoji="0" lang="tr-TR" sz="20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0" eaLnBrk="0" fontAlgn="base" hangingPunct="0">
              <a:buSzPct val="120000"/>
            </a:pPr>
            <a:r>
              <a:rPr kumimoji="0" lang="tr-TR" sz="2000" b="1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1.2. Çalışmaya neden ihtiyaç duyulduğu </a:t>
            </a:r>
            <a:endParaRPr kumimoji="0" lang="tr-TR" sz="20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kumimoji="0" lang="tr-TR" altLang="tr-TR" sz="20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2.</a:t>
            </a:r>
            <a:r>
              <a:rPr kumimoji="0" lang="tr-TR" altLang="tr-TR" sz="20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20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Problem Durumu </a:t>
            </a:r>
            <a:r>
              <a:rPr kumimoji="0" lang="tr-TR" altLang="tr-TR" sz="2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5-6 cümle </a:t>
            </a:r>
          </a:p>
          <a:p>
            <a:r>
              <a:rPr lang="tr-TR" sz="2000" b="1" dirty="0" smtClean="0">
                <a:solidFill>
                  <a:schemeClr val="bg2"/>
                </a:solidFill>
                <a:latin typeface="Calibri" pitchFamily="34" charset="0"/>
              </a:rPr>
              <a:t>3. Çalışmanın Amaç ve Hedefleri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sayısal olarak, zaman sınırlı</a:t>
            </a:r>
            <a:r>
              <a:rPr lang="tr-TR" sz="20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 Çalışmanın amacı</a:t>
            </a:r>
          </a:p>
          <a:p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 Çalışmanın hedefleri</a:t>
            </a:r>
          </a:p>
          <a:p>
            <a:pPr lvl="0"/>
            <a:r>
              <a:rPr lang="tr-TR" altLang="tr-TR" sz="20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4.</a:t>
            </a:r>
            <a:r>
              <a:rPr lang="tr-TR" altLang="tr-TR" sz="2000" b="1" kern="0" dirty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Yöntem ve Plan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tablolardan</a:t>
            </a:r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2000" b="1" kern="0" dirty="0" smtClean="0">
              <a:solidFill>
                <a:schemeClr val="bg2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4.1. Yöntem</a:t>
            </a:r>
          </a:p>
          <a:p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 Plan </a:t>
            </a:r>
          </a:p>
          <a:p>
            <a:pPr lvl="0"/>
            <a:r>
              <a:rPr lang="tr-TR" altLang="tr-TR" sz="20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5. Uygulama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kronolojik</a:t>
            </a:r>
            <a:r>
              <a:rPr lang="tr-TR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2000" b="1" kern="0" dirty="0" smtClean="0">
              <a:solidFill>
                <a:schemeClr val="bg2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5.1. Çalışmanın uygulanması</a:t>
            </a:r>
          </a:p>
          <a:p>
            <a:pPr algn="just"/>
            <a:r>
              <a:rPr lang="tr-TR" sz="20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5.2. İzleme ve değerlendirme </a:t>
            </a:r>
            <a:endParaRPr lang="tr-TR" sz="20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altLang="tr-TR" sz="2000" b="1" kern="0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6. Sonuçlar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sayısal veriler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6.1.Paydaşlara sağlanan katkılar, amaç ve hedeflere ulaşma düzeyi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 Sürdürülebilirlik ve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Yaygınlaştırılabilirlik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tr-TR" altLang="tr-TR" sz="2000" b="1" kern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7568" y="1628800"/>
            <a:ext cx="8594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5.’si düzenlenecek olan</a:t>
            </a:r>
          </a:p>
          <a:p>
            <a:pPr algn="ctr"/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Eğitim </a:t>
            </a:r>
            <a:r>
              <a:rPr lang="tr-TR" sz="2800" b="1" dirty="0">
                <a:solidFill>
                  <a:srgbClr val="191919"/>
                </a:solidFill>
                <a:latin typeface="Arial"/>
              </a:rPr>
              <a:t>ve Öğretimde Yenilikçilik </a:t>
            </a:r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Ödülleri</a:t>
            </a:r>
          </a:p>
          <a:p>
            <a:pPr algn="ctr"/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Milli Eğitim Bakanlığı</a:t>
            </a:r>
          </a:p>
          <a:p>
            <a:pPr algn="ctr"/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Strateji </a:t>
            </a:r>
            <a:r>
              <a:rPr lang="tr-TR" sz="2800" b="1" dirty="0">
                <a:solidFill>
                  <a:srgbClr val="191919"/>
                </a:solidFill>
                <a:latin typeface="Arial"/>
              </a:rPr>
              <a:t>geliştirme </a:t>
            </a:r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Başkanlığı</a:t>
            </a:r>
          </a:p>
          <a:p>
            <a:pPr algn="ctr"/>
            <a:endParaRPr lang="tr-TR" sz="2800" b="1" dirty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tarafından yürütülen bir faaliyettir. </a:t>
            </a:r>
            <a:endParaRPr lang="tr-T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tr-TR" altLang="tr-TR" sz="16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Çözümde görev almayanlar problemin bir parçası olurlar </a:t>
            </a:r>
            <a:r>
              <a:rPr lang="tr-TR" altLang="tr-TR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kumimoji="0" lang="tr-TR" altLang="tr-TR" sz="1600" b="1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72" y="1916832"/>
            <a:ext cx="46364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09222" y="1124744"/>
            <a:ext cx="828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3200" b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DEĞERLENDİRİCİ</a:t>
            </a:r>
            <a:endParaRPr lang="tr-TR" altLang="tr-TR" sz="3200" b="1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tr-TR" altLang="tr-TR" sz="16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Çözümde görev almayanlar problemin bir parçası olurlar </a:t>
            </a:r>
            <a:r>
              <a:rPr lang="tr-TR" altLang="tr-TR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kumimoji="0" lang="tr-TR" altLang="tr-TR" sz="1600" b="1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6 Diyagram"/>
          <p:cNvGraphicFramePr/>
          <p:nvPr>
            <p:extLst>
              <p:ext uri="{D42A27DB-BD31-4B8C-83A1-F6EECF244321}">
                <p14:modId xmlns:p14="http://schemas.microsoft.com/office/powerpoint/2010/main" val="3050643174"/>
              </p:ext>
            </p:extLst>
          </p:nvPr>
        </p:nvGraphicFramePr>
        <p:xfrm>
          <a:off x="611560" y="1988840"/>
          <a:ext cx="793643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4 Sağ Ok"/>
          <p:cNvSpPr/>
          <p:nvPr/>
        </p:nvSpPr>
        <p:spPr>
          <a:xfrm rot="5400000">
            <a:off x="1985760" y="4284624"/>
            <a:ext cx="662647" cy="463048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29715" y="1124744"/>
            <a:ext cx="828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800" b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ÖLÇME VE DEĞERLENDİRME AŞAMALARI</a:t>
            </a:r>
            <a:endParaRPr lang="tr-TR" altLang="tr-TR" sz="2800" b="1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tr-TR" altLang="tr-TR" sz="16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Çözümde görev almayanlar problemin bir parçası olurlar </a:t>
            </a:r>
            <a:r>
              <a:rPr lang="tr-TR" altLang="tr-TR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kumimoji="0" lang="tr-TR" altLang="tr-TR" sz="1600" b="1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29715" y="1124744"/>
            <a:ext cx="828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TÜİK İSTATİSTİKİ BÖLGE BİRİMLERİ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" y="1628800"/>
            <a:ext cx="8738292" cy="46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tr-TR" altLang="tr-TR" sz="16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Çözümde görev almayanlar problemin bir parçası olurlar </a:t>
            </a:r>
            <a:r>
              <a:rPr lang="tr-TR" altLang="tr-TR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kumimoji="0" lang="tr-TR" altLang="tr-TR" sz="1600" b="1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29715" y="1124744"/>
            <a:ext cx="828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İstatistiki Bölge Birimleri Sınıflaması (İBBS)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3601738" y="1916832"/>
            <a:ext cx="1937303" cy="753656"/>
            <a:chOff x="6628799" y="827740"/>
            <a:chExt cx="1937303" cy="753656"/>
          </a:xfrm>
        </p:grpSpPr>
        <p:sp>
          <p:nvSpPr>
            <p:cNvPr id="11" name="Dikdörtgen 10"/>
            <p:cNvSpPr/>
            <p:nvPr/>
          </p:nvSpPr>
          <p:spPr>
            <a:xfrm>
              <a:off x="6628799" y="827740"/>
              <a:ext cx="1937303" cy="7536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kdörtgen 11"/>
            <p:cNvSpPr/>
            <p:nvPr/>
          </p:nvSpPr>
          <p:spPr>
            <a:xfrm>
              <a:off x="6628799" y="827740"/>
              <a:ext cx="1937303" cy="753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100" kern="1200" dirty="0" smtClean="0"/>
                <a:t>Güneydoğu Anadolu</a:t>
              </a:r>
              <a:endParaRPr lang="tr-TR" sz="2100" kern="1200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3604960" y="2617332"/>
            <a:ext cx="1937303" cy="3186800"/>
            <a:chOff x="6632021" y="1528240"/>
            <a:chExt cx="1937303" cy="3186800"/>
          </a:xfrm>
        </p:grpSpPr>
        <p:sp>
          <p:nvSpPr>
            <p:cNvPr id="9" name="Dikdörtgen 8"/>
            <p:cNvSpPr/>
            <p:nvPr/>
          </p:nvSpPr>
          <p:spPr>
            <a:xfrm>
              <a:off x="6632021" y="1528240"/>
              <a:ext cx="1937303" cy="3186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Dikdörtgen 9"/>
            <p:cNvSpPr/>
            <p:nvPr/>
          </p:nvSpPr>
          <p:spPr>
            <a:xfrm>
              <a:off x="6632021" y="1528240"/>
              <a:ext cx="1937303" cy="318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Gaziantep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Adıyaman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Kilis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Şanlıurfa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Diyarbakır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Mardin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Batman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Şırnak</a:t>
              </a:r>
              <a:endParaRPr lang="tr-TR" sz="210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tr-TR" sz="2100" kern="1200" dirty="0" smtClean="0"/>
                <a:t>Siirt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1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29715" y="1124744"/>
            <a:ext cx="828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İlimizde başarı elde etmiş çalışmalar</a:t>
            </a:r>
            <a:endParaRPr lang="tr-TR" altLang="tr-TR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5575" y="1772816"/>
            <a:ext cx="87622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chemeClr val="bg2"/>
                </a:solidFill>
              </a:rPr>
              <a:t>3. </a:t>
            </a:r>
            <a:r>
              <a:rPr lang="tr-TR" sz="2000" b="1" dirty="0" err="1">
                <a:solidFill>
                  <a:schemeClr val="bg2"/>
                </a:solidFill>
              </a:rPr>
              <a:t>sü</a:t>
            </a:r>
            <a:r>
              <a:rPr lang="tr-TR" sz="2000" b="1" dirty="0">
                <a:solidFill>
                  <a:schemeClr val="bg2"/>
                </a:solidFill>
              </a:rPr>
              <a:t> düzenlenen 2014-2015 Eğitim ve Öğretimde Yenilikçilik Ödüllerinde 5. </a:t>
            </a:r>
            <a:r>
              <a:rPr lang="tr-TR" sz="2000" b="1" dirty="0" smtClean="0">
                <a:solidFill>
                  <a:schemeClr val="bg2"/>
                </a:solidFill>
              </a:rPr>
              <a:t>Kategoride </a:t>
            </a:r>
            <a:r>
              <a:rPr lang="tr-TR" sz="2000" b="1" dirty="0">
                <a:solidFill>
                  <a:schemeClr val="bg2"/>
                </a:solidFill>
              </a:rPr>
              <a:t>(Olumlu tutum ve davranışların </a:t>
            </a:r>
            <a:r>
              <a:rPr lang="tr-TR" sz="2000" b="1" dirty="0" smtClean="0">
                <a:solidFill>
                  <a:schemeClr val="bg2"/>
                </a:solidFill>
              </a:rPr>
              <a:t>geliştirilmesi) BÖLGESEL </a:t>
            </a:r>
            <a:r>
              <a:rPr lang="tr-TR" sz="2000" b="1" dirty="0">
                <a:solidFill>
                  <a:schemeClr val="bg2"/>
                </a:solidFill>
              </a:rPr>
              <a:t>BİRİNCİLİK ÖDÜLÜNE Layık Görülen </a:t>
            </a:r>
            <a:r>
              <a:rPr lang="tr-TR" sz="2000" b="1" dirty="0" smtClean="0">
                <a:solidFill>
                  <a:schemeClr val="bg2"/>
                </a:solidFill>
              </a:rPr>
              <a:t>çalışma: </a:t>
            </a:r>
            <a:r>
              <a:rPr lang="tr-TR" sz="2000" b="1" dirty="0" smtClean="0">
                <a:solidFill>
                  <a:srgbClr val="FF0000"/>
                </a:solidFill>
              </a:rPr>
              <a:t>«Ben </a:t>
            </a:r>
            <a:r>
              <a:rPr lang="tr-TR" sz="2000" b="1" dirty="0">
                <a:solidFill>
                  <a:srgbClr val="FF0000"/>
                </a:solidFill>
              </a:rPr>
              <a:t>Çocuğum Büyümeyi </a:t>
            </a:r>
            <a:r>
              <a:rPr lang="tr-TR" sz="2000" b="1" dirty="0" smtClean="0">
                <a:solidFill>
                  <a:srgbClr val="FF0000"/>
                </a:solidFill>
              </a:rPr>
              <a:t>İstiyorum» Bireysel </a:t>
            </a:r>
            <a:r>
              <a:rPr lang="tr-TR" sz="2000" b="1" dirty="0">
                <a:solidFill>
                  <a:srgbClr val="FF0000"/>
                </a:solidFill>
              </a:rPr>
              <a:t>başvuru- Ergani/İnkılap İlkokulu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5575" y="3717032"/>
            <a:ext cx="8762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chemeClr val="bg2"/>
                </a:solidFill>
              </a:rPr>
              <a:t>4. </a:t>
            </a:r>
            <a:r>
              <a:rPr lang="tr-TR" sz="2000" b="1" dirty="0" err="1">
                <a:solidFill>
                  <a:schemeClr val="bg2"/>
                </a:solidFill>
              </a:rPr>
              <a:t>sü</a:t>
            </a:r>
            <a:r>
              <a:rPr lang="tr-TR" sz="2000" b="1" dirty="0">
                <a:solidFill>
                  <a:schemeClr val="bg2"/>
                </a:solidFill>
              </a:rPr>
              <a:t> </a:t>
            </a:r>
            <a:r>
              <a:rPr lang="tr-TR" sz="2000" b="1" dirty="0" smtClean="0">
                <a:solidFill>
                  <a:schemeClr val="bg2"/>
                </a:solidFill>
              </a:rPr>
              <a:t>düzenlenen 2015-2016 </a:t>
            </a:r>
            <a:r>
              <a:rPr lang="tr-TR" sz="2000" b="1" dirty="0">
                <a:solidFill>
                  <a:schemeClr val="bg2"/>
                </a:solidFill>
              </a:rPr>
              <a:t>Eğitim ve Öğretimde Yenilikçilik Ödüllerinde </a:t>
            </a:r>
            <a:r>
              <a:rPr lang="tr-TR" sz="2000" b="1" dirty="0" smtClean="0">
                <a:solidFill>
                  <a:schemeClr val="bg2"/>
                </a:solidFill>
              </a:rPr>
              <a:t>3</a:t>
            </a:r>
            <a:r>
              <a:rPr lang="tr-TR" sz="2000" b="1" dirty="0">
                <a:solidFill>
                  <a:schemeClr val="bg2"/>
                </a:solidFill>
              </a:rPr>
              <a:t>. </a:t>
            </a:r>
            <a:r>
              <a:rPr lang="tr-TR" sz="2000" b="1" dirty="0" smtClean="0">
                <a:solidFill>
                  <a:schemeClr val="bg2"/>
                </a:solidFill>
              </a:rPr>
              <a:t>Kategoride </a:t>
            </a:r>
            <a:r>
              <a:rPr lang="tr-TR" sz="2000" b="1" dirty="0">
                <a:solidFill>
                  <a:schemeClr val="bg2"/>
                </a:solidFill>
              </a:rPr>
              <a:t>(kurumsal kapasitenin geliştirilmesi</a:t>
            </a:r>
            <a:r>
              <a:rPr lang="tr-TR" sz="2000" b="1" dirty="0" smtClean="0">
                <a:solidFill>
                  <a:schemeClr val="bg2"/>
                </a:solidFill>
              </a:rPr>
              <a:t>), Saha </a:t>
            </a:r>
            <a:r>
              <a:rPr lang="tr-TR" sz="2000" b="1" dirty="0">
                <a:solidFill>
                  <a:schemeClr val="bg2"/>
                </a:solidFill>
              </a:rPr>
              <a:t>Ziyaretine Kalma Başarısı Gösteren </a:t>
            </a:r>
            <a:r>
              <a:rPr lang="tr-TR" sz="2000" b="1" dirty="0" smtClean="0">
                <a:solidFill>
                  <a:schemeClr val="bg2"/>
                </a:solidFill>
              </a:rPr>
              <a:t>Çalışma: </a:t>
            </a:r>
            <a:r>
              <a:rPr lang="tr-TR" sz="2000" b="1" dirty="0" smtClean="0">
                <a:solidFill>
                  <a:srgbClr val="FF0000"/>
                </a:solidFill>
              </a:rPr>
              <a:t>«Öğretmenlik </a:t>
            </a:r>
            <a:r>
              <a:rPr lang="tr-TR" sz="2000" b="1" dirty="0">
                <a:solidFill>
                  <a:srgbClr val="FF0000"/>
                </a:solidFill>
              </a:rPr>
              <a:t>Mesleki Gelişimine Farklı Bir </a:t>
            </a:r>
            <a:r>
              <a:rPr lang="tr-TR" sz="2000" b="1" dirty="0" smtClean="0">
                <a:solidFill>
                  <a:srgbClr val="FF0000"/>
                </a:solidFill>
              </a:rPr>
              <a:t>Bakış» </a:t>
            </a:r>
            <a:r>
              <a:rPr lang="tr-TR" sz="2000" b="1" dirty="0">
                <a:solidFill>
                  <a:srgbClr val="FF0000"/>
                </a:solidFill>
              </a:rPr>
              <a:t>Kurumsal </a:t>
            </a:r>
            <a:r>
              <a:rPr lang="tr-TR" sz="2000" b="1" dirty="0" smtClean="0">
                <a:solidFill>
                  <a:srgbClr val="FF0000"/>
                </a:solidFill>
              </a:rPr>
              <a:t>başvuru-Sur </a:t>
            </a:r>
            <a:r>
              <a:rPr lang="tr-TR" sz="2000" b="1" dirty="0">
                <a:solidFill>
                  <a:srgbClr val="FF0000"/>
                </a:solidFill>
              </a:rPr>
              <a:t>/ </a:t>
            </a:r>
            <a:r>
              <a:rPr lang="tr-TR" sz="2000" b="1" dirty="0" err="1">
                <a:solidFill>
                  <a:srgbClr val="FF0000"/>
                </a:solidFill>
              </a:rPr>
              <a:t>Küçükkadı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İlkokulu</a:t>
            </a:r>
          </a:p>
          <a:p>
            <a:pPr algn="just"/>
            <a:endParaRPr lang="tr-TR" sz="2000" b="1" dirty="0">
              <a:solidFill>
                <a:srgbClr val="FF0000"/>
              </a:solidFill>
            </a:endParaRPr>
          </a:p>
          <a:p>
            <a:pPr algn="just"/>
            <a:r>
              <a:rPr lang="tr-TR" sz="2000" b="1" dirty="0">
                <a:solidFill>
                  <a:schemeClr val="bg2"/>
                </a:solidFill>
              </a:rPr>
              <a:t>2600 proje arasında saha çalışmasına kalan 303 proje arasına girerek ilimizin tek temsilcisi </a:t>
            </a:r>
            <a:r>
              <a:rPr lang="tr-TR" sz="2000" b="1" dirty="0" smtClean="0">
                <a:solidFill>
                  <a:schemeClr val="bg2"/>
                </a:solidFill>
              </a:rPr>
              <a:t>olarak, </a:t>
            </a:r>
            <a:r>
              <a:rPr lang="tr-TR" sz="2000" b="1" dirty="0">
                <a:solidFill>
                  <a:schemeClr val="bg2"/>
                </a:solidFill>
              </a:rPr>
              <a:t>Bölge ve bakanlık ödülü </a:t>
            </a:r>
            <a:r>
              <a:rPr lang="tr-TR" sz="2000" b="1" dirty="0" smtClean="0">
                <a:solidFill>
                  <a:schemeClr val="bg2"/>
                </a:solidFill>
              </a:rPr>
              <a:t>beklenilmekte, sonuçlar kısa </a:t>
            </a:r>
            <a:r>
              <a:rPr lang="tr-TR" sz="2000" b="1" dirty="0">
                <a:solidFill>
                  <a:schemeClr val="bg2"/>
                </a:solidFill>
              </a:rPr>
              <a:t>bir süre içinde sonuçlanacak</a:t>
            </a:r>
          </a:p>
        </p:txBody>
      </p:sp>
    </p:spTree>
    <p:extLst>
      <p:ext uri="{BB962C8B-B14F-4D97-AF65-F5344CB8AC3E}">
        <p14:creationId xmlns:p14="http://schemas.microsoft.com/office/powerpoint/2010/main" val="14792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tr-TR" altLang="tr-TR" sz="16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Çözümde görev almayanlar problemin bir parçası olurlar </a:t>
            </a:r>
            <a:r>
              <a:rPr lang="tr-TR" altLang="tr-TR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kumimoji="0" lang="tr-TR" altLang="tr-TR" sz="1600" b="1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934478"/>
            <a:ext cx="9144000" cy="5503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0375" y="908720"/>
            <a:ext cx="82880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Orhan BAYTEKİN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endParaRPr lang="tr-TR" altLang="tr-TR" sz="24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ve </a:t>
            </a:r>
            <a:r>
              <a:rPr lang="tr-TR" altLang="tr-TR" sz="2400" b="1" i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Öğretimde Yenilikçilik Ödülleri-İl Temsilcisi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Diyarbakır İl Milli Eğitim Müdürlüğü-Strateji Geliştirme Şubesi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 Birimi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Santral</a:t>
            </a:r>
            <a:r>
              <a:rPr lang="tr-TR" altLang="tr-TR" sz="2400" b="1" i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412 322 2100 </a:t>
            </a:r>
            <a:r>
              <a:rPr lang="tr-TR" altLang="tr-TR" sz="2400" b="1" i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altLang="tr-TR" sz="2400" b="1" i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412 322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 </a:t>
            </a: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Dahili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22 36</a:t>
            </a:r>
            <a:endParaRPr lang="tr-TR" altLang="tr-TR" sz="2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0412 322 2247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 Telefon: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0412 3222236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GSM: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0 505 477 43 12</a:t>
            </a: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mail: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orhanbaytekin21@gmail.com.</a:t>
            </a:r>
          </a:p>
        </p:txBody>
      </p:sp>
      <p:sp>
        <p:nvSpPr>
          <p:cNvPr id="9" name="Dikdörtgen 8"/>
          <p:cNvSpPr/>
          <p:nvPr/>
        </p:nvSpPr>
        <p:spPr>
          <a:xfrm rot="19243253">
            <a:off x="7686225" y="6097954"/>
            <a:ext cx="1557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200" b="1" i="1" kern="0" noProof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EKİM-KASIM 2016</a:t>
            </a:r>
            <a:endParaRPr kumimoji="0" lang="tr-TR" altLang="tr-TR" sz="12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7568" y="2048649"/>
            <a:ext cx="8594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Strateji geliştirme başkanlığının</a:t>
            </a:r>
          </a:p>
          <a:p>
            <a:pPr algn="ctr"/>
            <a:endParaRPr lang="tr-TR" sz="2800" b="1" dirty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2016/6</a:t>
            </a:r>
          </a:p>
          <a:p>
            <a:pPr algn="ctr"/>
            <a:endParaRPr lang="tr-TR" sz="2800" b="1" dirty="0">
              <a:solidFill>
                <a:srgbClr val="191919"/>
              </a:solidFill>
              <a:latin typeface="Arial"/>
            </a:endParaRPr>
          </a:p>
          <a:p>
            <a:pPr algn="ctr"/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Sayılı genelgesi doğrultusunda yürütülmektedir</a:t>
            </a:r>
            <a:endParaRPr lang="tr-T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7975" y="1052736"/>
            <a:ext cx="8512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Eğitim ve Öğretim alanında</a:t>
            </a:r>
          </a:p>
          <a:p>
            <a:pPr algn="ctr"/>
            <a:endParaRPr lang="tr-TR" sz="2800" b="1" i="0" dirty="0" smtClean="0">
              <a:solidFill>
                <a:srgbClr val="191919"/>
              </a:solidFill>
              <a:effectLst/>
              <a:latin typeface="Arial"/>
            </a:endParaRPr>
          </a:p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Özgün</a:t>
            </a:r>
          </a:p>
          <a:p>
            <a:pPr algn="ctr"/>
            <a:endParaRPr lang="tr-TR" sz="2800" b="1" i="0" dirty="0" smtClean="0">
              <a:solidFill>
                <a:srgbClr val="191919"/>
              </a:solidFill>
              <a:effectLst/>
              <a:latin typeface="Arial"/>
            </a:endParaRPr>
          </a:p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modern uygulamaların geliştirilmesi</a:t>
            </a:r>
          </a:p>
          <a:p>
            <a:pPr algn="ctr"/>
            <a:endParaRPr lang="tr-TR" sz="2800" b="1" i="0" dirty="0" smtClean="0">
              <a:solidFill>
                <a:srgbClr val="191919"/>
              </a:solidFill>
              <a:effectLst/>
              <a:latin typeface="Arial"/>
            </a:endParaRPr>
          </a:p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Yaygınlaştırılması</a:t>
            </a:r>
          </a:p>
          <a:p>
            <a:pPr algn="ctr"/>
            <a:endParaRPr lang="tr-TR" sz="2800" b="1" i="0" dirty="0" smtClean="0">
              <a:solidFill>
                <a:srgbClr val="191919"/>
              </a:solidFill>
              <a:effectLst/>
              <a:latin typeface="Arial"/>
            </a:endParaRPr>
          </a:p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ve ödüllendirilerek teşvik edilmesi</a:t>
            </a:r>
          </a:p>
          <a:p>
            <a:pPr algn="ctr"/>
            <a:endParaRPr lang="tr-TR" sz="2800" b="1" dirty="0">
              <a:solidFill>
                <a:srgbClr val="191919"/>
              </a:solidFill>
              <a:latin typeface="Arial"/>
            </a:endParaRPr>
          </a:p>
          <a:p>
            <a:pPr algn="ctr"/>
            <a:r>
              <a:rPr lang="tr-TR" sz="2800" b="1" i="0" dirty="0" smtClean="0">
                <a:solidFill>
                  <a:srgbClr val="191919"/>
                </a:solidFill>
                <a:effectLst/>
                <a:latin typeface="Arial"/>
              </a:rPr>
              <a:t>amacı ile yürütülen bir çalışmadır.</a:t>
            </a:r>
          </a:p>
          <a:p>
            <a:endParaRPr lang="tr-TR" sz="2800" b="1" dirty="0">
              <a:solidFill>
                <a:srgbClr val="19191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2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255439" y="1681644"/>
            <a:ext cx="6995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3200" b="1" kern="0" noProof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KİMLER BAŞVURU YAPABİLİR?</a:t>
            </a:r>
            <a:endParaRPr kumimoji="0" lang="tr-TR" altLang="tr-TR" sz="3200" b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" y="2852936"/>
            <a:ext cx="860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3528" y="1124744"/>
            <a:ext cx="8512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191919"/>
                </a:solidFill>
                <a:latin typeface="Arial"/>
              </a:rPr>
              <a:t>Daha önce Uygulamış olduğunuz, uygulamakta olduğunuz veya uygulamayı düşündüğünüz çalışmalar var ise,</a:t>
            </a:r>
          </a:p>
          <a:p>
            <a:endParaRPr lang="tr-TR" sz="3600" b="1" dirty="0">
              <a:solidFill>
                <a:srgbClr val="191919"/>
              </a:solidFill>
              <a:latin typeface="Arial"/>
            </a:endParaRPr>
          </a:p>
          <a:p>
            <a:r>
              <a:rPr lang="tr-TR" sz="3600" b="1" dirty="0" smtClean="0">
                <a:solidFill>
                  <a:srgbClr val="191919"/>
                </a:solidFill>
                <a:latin typeface="Arial"/>
              </a:rPr>
              <a:t>başvuru formatına göre projelendirip yenilikçilik ödüllerine başvuruda bulunabilirsiniz.</a:t>
            </a:r>
            <a:endParaRPr lang="tr-TR" sz="3600" b="1" dirty="0">
              <a:solidFill>
                <a:srgbClr val="19191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3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3528" y="1773391"/>
            <a:ext cx="85124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Özgün, yeni, yaygınlaştırıla bilinir olması ve sürekliliğe sahip olması gerekmektedir.</a:t>
            </a:r>
          </a:p>
          <a:p>
            <a:endParaRPr lang="tr-TR" sz="3200" b="1" dirty="0">
              <a:solidFill>
                <a:srgbClr val="191919"/>
              </a:solidFill>
              <a:latin typeface="Arial"/>
            </a:endParaRPr>
          </a:p>
          <a:p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Alıntı veya daha önce başkaları tarafından yapılmış projelerin benzeri olmayacaktır.</a:t>
            </a:r>
          </a:p>
          <a:p>
            <a:endParaRPr lang="tr-TR" sz="3200" b="1" dirty="0">
              <a:solidFill>
                <a:srgbClr val="191919"/>
              </a:solidFill>
              <a:latin typeface="Arial"/>
            </a:endParaRPr>
          </a:p>
          <a:p>
            <a:r>
              <a:rPr lang="tr-TR" sz="3200" b="1" dirty="0" smtClean="0">
                <a:solidFill>
                  <a:srgbClr val="191919"/>
                </a:solidFill>
                <a:latin typeface="Arial"/>
              </a:rPr>
              <a:t>Mutlaka başvurudan önce uygulanmış ve sonuçlandırılmış olması gerekmektedir.</a:t>
            </a:r>
            <a:endParaRPr lang="tr-TR" sz="3200" b="1" dirty="0">
              <a:solidFill>
                <a:srgbClr val="19191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2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3528" y="980728"/>
            <a:ext cx="8512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191919"/>
                </a:solidFill>
                <a:latin typeface="Arial"/>
              </a:rPr>
              <a:t>Daha önce başka etkinliklerde başvuru yapılmış fakat ödül almamış projeler ile yenilikçilik ödüllerine başvuru yapabilirsiniz.</a:t>
            </a:r>
          </a:p>
          <a:p>
            <a:endParaRPr lang="tr-TR" sz="3600" b="1" dirty="0">
              <a:solidFill>
                <a:srgbClr val="191919"/>
              </a:solidFill>
              <a:latin typeface="Arial"/>
            </a:endParaRPr>
          </a:p>
          <a:p>
            <a:r>
              <a:rPr lang="tr-TR" sz="3600" b="1" dirty="0" smtClean="0">
                <a:solidFill>
                  <a:srgbClr val="191919"/>
                </a:solidFill>
                <a:latin typeface="Arial"/>
              </a:rPr>
              <a:t>Daha önce başka etkinliklerde ödül almış projeler ile başvuru yapamazsınız.</a:t>
            </a:r>
            <a:endParaRPr lang="tr-TR" sz="3600" b="1" dirty="0">
              <a:solidFill>
                <a:srgbClr val="19191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8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2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8438" name="AutoShape 4" descr="data:image/jpeg;base64,/9j/4AAQSkZJRgABAQAAAQABAAD/2wCEAAkGBxQSEhUUEhQUFBQUFhUVFhQVFBUWFhQUFRUWGBcUFBUaHCggGBolGxcUITEhJikrLi4uFx8zODcsNygtLisBCgoKDg0OGhAQFy0lICQ2LDcsLCwsLCwsLC8yNCsyLDAsLCwsLCwtLS0wLCstLCwsLCwsMTcrNzcsLCwsNy0sLP/AABEIAKYBMAMBIgACEQEDEQH/xAAbAAEAAgMBAQAAAAAAAAAAAAAABQYDBAcCAf/EAEMQAAIBAgMFBQQIBAQFBQAAAAECAAMRBBIhBQYxQVETImFxgQcykaEUI0JScrHB0RVigrJzwuHwM1OSk6IWFyQ0g//EABoBAQACAwEAAAAAAAAAAAAAAAABBQIDBAb/xAAoEQEAAgIBAwMDBQEAAAAAAAAAAQIDEQQSITEFE0FRYYEiM5HB8KH/2gAMAwEAAhEDEQA/AO4xEQEREBERAREQEREBERA+Ezlu8e3GxFUkMRTU2RQSBYfaPUmdC3hqFcNWK8RTb004zkNesEFz6ecsvT8cTu8qf1TLaOnHHysmxd6KtEqrNnS4BDakDnlbj+k6XOK7vUTiMRTprrmYFvBBqxPpf4idqmHPrSLRqO/y2emWyTS3VPb4/wB/BEROBaEREBERAREQEREBERAREQEREBERAREQEREBERAREQEREBERAREQEx4mutNS7kKqi5J4ATJKN7R8cQadK9lsajeNjYX8BYmbcOP3LxVo5Gb2cc3e9p78A3WjTDA3GapwI/AOXmZRcXg0qOXZbE/ZUsFXwVb6CZ5i7YZivMAE/wBV7flLzHhpij9MPOZeTlyzu0p3cvHUcGzlqZJew7S9yq/dAPK+vX4TpOCxqVlz02DL1HI9CORnGS0v3s6qjsnU3zFyRobEBVGjWtfjpe84ubhrr3Pl3+ncm82jFPhcIiJVrsiazY6mPtCfBjkvxPnbSDbaiIgIiIGOrWVfeYL5kD85pttLNYUVLsfvK6LbrnK28p9VKdaoWIVxTAUEhWAbUtlPG/ugzfgRmI2uKSM9am9MICeAYHwDKTqfG0p1b2gVS3dpoq+N2NvHhLjvJs84jDVKa+8wBXxZSGAPmRacibAVQ2Q0qgcfZym/+/Gd/Dx47RM28qv1DLmpaIp2j7fV13d/a4xVLOBZgcrL0PHQ9CDJOVPcfDfR6ZWqyB6hz6OrZbC2Q2+0OPPj4S2AzlzRWLzFfDu49rTjib+fkiImpuIiICIiAiIgInitVVBdmCjqxAHxM0n2oGOWgO2bnlNkX8VSxHoLmBIRI87VVdKiur/dCO1z/Kyizf74T3h8azML0mRW0UsVzXAubpyHqT4QN2IiAiIgIiICc49oTXxSjpSX+550LFVsiljyGguBc8hc8ydJzzfem3bo1TLnanqqXsoDG2p48TrpwnZwf3XB6l+xP4V6RGGq3rVfHL8swkpWawMgkbLV8GFvUaj9ZcW+FDjjcSmROkbkYZXwYDC93c8SCCDYEEag6cROaUXuJP7I3oq4WiadNVYl8wzXsAR3hYEcwp+M5uXjtfHqrp4OSuLNu30dEOBqfZxFQDoy02sPA5QfjeeK2CamjdnUcjKwK1GZzwPeVmuQfDh5cZU9k78VWb65aYW3IEa+dzJ+nvXRYWuATpxFpU2w3r5he15GO0drK3RrnTWWQGR1HZKj7RMkAJjaWdImEnSxlsoCOwAGZgLZfQ6t6Az2+0FH2apPQUn/AGtPlDGrYAmxAmQ4xPvfnMGxqjDVKutViicVp0yyMOnaVFa5I6Cw856/hp/59fyzJ+eW83i4tfla/pNAbap/zfD/AFgbtCiqKFUAKosABYATJNT+IJ4/CZFxaH7Q9dIHOd6d8a5q1KVJuyRGKXX32KmxOblr0tKhiKpqG9Qlz1clj8TLNvNuriHqVnpGkc7syDOQdWuL92w+MrOPwNWgQKq5b3t3lN7WvwPiJdYLY4iIpp5/kUzTM2vvT1SqkcNJddxcfWaoaaMoBQtZwzKCpAuFBHXrKBhVzMT0AHzvLt7PFP0of4b/AAuv+kz5EbxW21cb9OeuvqvwSun2lrDmGHZt/Sw0t4Ees2cJiC4uUKEEixKnh0KkzPI7F1jSctlORtSw1s3C7AajS2vxlE9KkYmOhVDAFSCDwINwfWZICIiAiIgaeIoXfM73QainlFr24sTqflNqmBYZQAOVtJH7UDkBaYBZja5NgOPePXyE2Nm4d6aZXftDf3suXTpa5gbUx4igHFm4fAg8iCOB8ZkkZtnb1DC5e3fKXvlAVmJta/AeIge+0rU+KdsORQhX/qVjY+YPpH8WUe+tSmejU2PwKAg/GQ1ffagSBROe/EkMtvCxGs26O8qNbQfGBIvtWiACXAzXIBBB0NjdSLjWeP41Q/5g+DftMVLaiXvPJ3ho6i5JHvZQWC/iI931gZjtUNpRVqp56FFA6l2FvQT79PqD3sPU/pam3+YTLgdopWvkzadVIHoSNZtwI+mTVdS9IqqXI7QrmL8LhQSBYX1JnO96cX2uKqHkpyDyTT87zpW1MV2VGpU+4pI87aD42nHWqXOp14n1PGWXp9O82U/q2TtWn5Y8UdJoNs+pVOWkjVGGuVFLGwI1sJu1eMunsxwWtaqf5aa/3N/knbnydFJsr+Jj9zJFVHo7NxSccPX/AO0/7TYqIy2zpUS/DOjLe3G1xrO3Sl+0anfsOn1n+ScNOdaZ1pZZPTaa31Soi68NfKe0Q3Gh4jl4yx7v4Md645frJung1BvYTKedMdtMK+mRPfqbST3PKz7K1cERECdw+qL+EflKkolrwX/DXylYyamBuIdB5TTx5NxbpNteAn28ga9K+TWc7245OIcVOAPdzcACBe06U5vKHvzg2NSmVVmurDuqTqCOnnOviTrI4+dWbYpRdNkGgK+QtOh7gbIZFNd9O0UCmOPcOpY+enwnJ8I3eXQjXgRqOWs7buTWzYKl4Bl/6XYD5ATs5l5jF2+VdwMVff7+YjaciIlQvmnUwViWpHI3Ej7D/iXkf5hr58J9pY9b5an1b/dcgX8UPBh5fKbcx1qKuLMoYdCAfzgZImpSbsyEJ7p9wn+y/UcvDym3AREQNPHqxyquhZgM33QLknzsLDxM2ybTS2o5C3Gh6iUSrgHxLu1eqww9LvVDnN7WJAVfG3GSOgUtoUmVmWojKhIZg6lVI1IY3sJy3fra6Yyugo95KQZc/JixFyvhoNZubF3PfF0SzVGo0s5yUsmhXk51Fzyueks6bi4ZVAXOrD7QYEnzBBEDnuB2TUPBXNuaoxHxAtJpMCaYGdgvmQPh1l4wGwuzOtV2GoKZUCsCLWawufjN7C7NpU9adNFPUKAfjGxScGikjMKtRfuU1fvHkCwGg9RLpsg3pL9UaIGgQ8QBzm5EgIiIFW9oGLy0FpjjUbX8Kan55ZzGnWBqVPAqvoBf8yZb9/cbnxBXlSUD+o94/mo9Jz2uxVi49R1l3xq9GKv37vO8u3u57fbslzOj+z3F0vo/ZKw7UMzOp0JudGHUWyic5xGHqUSq1kamWUMt+DAi+h4ftPtKoVYMpKsDcMDYg9QZlmxxmpqJa8GW3HybmHcZG7c2SMSgUnKVN1a17ciCOkr+62+PaFaWI0qEgLUGgc8gw5MfgfCXKU2THbHbUvQYstM1d1VrBbuPSNw6MOHAj95EV9qurlMqjKxU8TwNvCXyc6xgzV6hHAuxHxMiO/lnPbwn6VTMAeonuYMILIPKZpiybWEwYqA3LLa2qkA/MT1iNmimjNnqHKCbHKeHjlvPWz8UqA5jbWbNbEU6iMuawYEXsdLiQISjthtBfThaZ8/gPhNM7BrLqMrAdG4/ETA21F0spPytJEjeLzyDMOIxSp7xtfhzgZjPDLPlKqGF1NxKpv1j6lNqQpuyXDk5Ta/ugX+fxmzHSb26Ya8uSMdOqUftTBF8bUVBdndQoHUot/nf5zq2xNnjD0EpA3yjU9WJJY/Emcf2VjmpVKda5LKwYkm5b71z4gkes7ZTqBgGBuCAQeoOoM6+b1VrSvx/av8AT+m173+d/wDJeoiJXrUiIgY69FXUqwDA8QZpjZSrrTLI3I5mYAfdKsbZfDx0sZh3h3gpYNVaqHOckKEAOoF9bkASvf8AuNSPu0n9WUfIXgWj+IZNKylP5wC1M+OYe6PxWm8rAi41B4Ec5Utj705z9Ybg8dOHlLBgMSCoAtp0Fh6DlAz4qjmFpWcTshmbs1GlQjOb2AVDf148PCW2abKO1UnjZgPW37QNtRYWHKfZo7V2xRwylq1RV0JC3GZrfdXiZE7E3wp4uv2VFHyhGdney2IIAAXW/HjAskREBERASO27tMYeizn3uCDq54enP0kjOZb3bY7eqbH6undV/mPNvU/ITo42H3b6nxHlyczkezj3HmfCv7Qrlibm7MSWJ5k6zzsHZZxOJp0wNCwZ/BFN2v6aeomvUN9Z03cHYvY0e1cWqVgDrxWn9kevH4dJacnLGOm/4UvDwzlya+PlPbT2ZSxFM06qBlPxU9VPIzjO06HYYmrQBLKj5QTxtYEX+M7lOK71D/59f/E/RZxcC09Ux8LL1OteiJ132xYI/WU/xp/cJ1TenaLUaa5DZna1+gAubfKcqwn/ABKf40/uE6Fv62tD/wDT/JM+b3tX8tPps6pf8PGA2jVfQuxFuv6zIuEUcppbG5+Uk7zgt5WtY7Ponk1QDYkX6XF56p2uL8Li/leU8Jdr9TeYs1wvPpMw0T3RfoPynu8gWHCH6tfwyjLT1l1pvamPw/pKehkiTTgPISL2tTuw8v1Mkc80NprUOU00Z+N8ttOEgbGAFk9ZVd/ffpfhf81lnwvaFbdlUv0KkfM6fOecfu19KVe1zU2W9iCpIvxB4jkJv49opeJlo5WOb45rHlztL9wAEliFAHEk6ATtmwcK1LD0qbsGZEAJHDyHlw9JA7E3UTDXKkuTpdwCQByHISfpUSJv5OaMkREeHNw+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/uvicTVLvWIyaKqdmUNxY5weYIPylgkJIifCYFd3z2t2NLs1Pfqgj8KfaPrwHr0nMsQ+tuQln37w9Zaz1SpNM2CuNQoAGjfd1v4ayoocxAGpOgA4kngBLviVrXHGp8+XnOde9809UePH++6c3Q2N9JrjMPq6dmfx+6nqfkDOs5hK7u5hFwtAJpnPeqHq55eQFh6SQbFzg5Npy338R4WnDxxhx6nzPlIl5xnen/wC9X/xP0E6g+KM5hvVQcYqo+VmVyGBCk8hcac7gzZw46bTtr58zekRH1auEP1ifjT+4ToO/bX7E9DUH9soOysDWqVU+rdVDKSzC2gNzYdZfdq4Z6yju3INxc2sTMuXaJtGmvg0tWtomPOmpsc8fKSRaQ+GwmLTRaKHxNSw+FpI0MBim97sU/wCtj+k4LeVpXwzZpVTWFN8rm1jx5HyMulDY7cXqX8FUKPnczeXZyc1B8wDMWSATGIQLMp05ETLh2ZzYJUt94oVH/lYmWKjhFX3VA8gB+UzCnGjbGtIEWMjsXuxQqHMwe/UVHB+Rkwqz3AhsNu1QTgHP46tRvkWtJClglXRQB5C02YkJYxTE9ZBPUQPOWfbT7KV7Q95WoL9HpZlquAxqDTLTJI7hvfNcW8oF1icTwm8+Np+7XqHwez/3AzYxm+eNqoULhQdCUXKxHTNy9LSdCW37xfb4sUla6UQFty7Q6sfO2Uehm7sbd0EA2lf3ZwJLAmdU2bRyqIQw7P2cEHCSQE+xISREQEREBIvG4JyWKuWJ4I5AQDwst7iSZkPjKgSoHZqlgQcgIC6Dpa518YES23jhWyt30tpTuAwJOlr+otLBsfGvWQtUpNRYMRkY3JAtZpEV9r0Uuy08+cliGt3SOmh48ZJ4fb+HdggqrmNrKdLk8hfQnwkiTnlhPqsDw1n2QI3GYJn4ORILDblUkftBfNx0NgD4AaCW+fLTZGW0doarYa2ncwiaWywvCZhg5IWi0j3JT7cND6HH0ITftFo65PbhojBjpMgwwm1afbR1ynohrilPQpzNEx2npYwk+hZ7iNp085Z9tPsSEkRPhMD7PNWoFBZjYKCSegAuTOUYvf8AxPbVGpFezJsiOg7qg6HQ3zHncnjJLD+0pjcVcOCCLDK/E25gjgf93gKO/wC1PFVFcirhjUIV1FiidVt7w/PlJ7fSjUxGEFTCVWsO/amxHaoRrqONuNvOc/p4HtmZwgQMSQi3yrfkLzrG7qAYakAAoCAWHC/P53kjkVLeHGinkFepl053YW5B/et4XimtbEuGrO1RgMoLG5AuTb5mdH3g3coHvqoRy32eDX43HAHneYdmbACm9oQhsHuzdeE9/wDpXXhL7h6AUWmTIOkbSr2x9iinylhRbCfQJ9kBERAREQEREAZC7ZoFhpJqY6lIGBzrEYN7mQ20dnMeU6s2z1PKa9fZKnlJ2hV/ZhSqoKqsrdibFSfdDjRgvpb4S+Srmq2FcWJNMmzJfQAnio5GTeB2pSrNUWm2Y0mysLEWPh1Gh18JCW7ERAREQEREBERARObbd9odZatSnRpooRmTM92Y5Ta9gQBw8ZHUvaHjAbkUmHTIRf1DQOtROdUfacbDPhu9zK1LC3UAr8pN0faBg2ZFzOuYasyEKh6Of1Fx4wLVE806gYAqQQRcEG4I6gz1ATxWBymxsbGxtextxtznuQG+W2Rh6DBXy1mA7MczZ0DEX6BoHN9lbHNTz534+slW3YI5SY3WOclm4sSx8ybmXMYdeklCpbG2RlGomLaG0quFa9M3W9yh90/t5iXQUAJC7a2V2gMD22NGKwgrUr3HeyniGXRlPjx+U2Nj18yiUMYarh3PZu6BuIViAbdbS3buP3RAsUQIkJIiICIiAiIgIiICIiAnwz7ECD25gs6mUCpsnELVJw2fOoJuhsQD3fXj851iol5DbSwVrlTYkEXGmh4iSJGlUFKknauBZVUs7AXawGpPMmV7au/2GpZlp5qzqSLKCFuOJznl4i8pO3sKxNiWIB0BJIv4CYNk4Wrh6oqC6Ml9CtyQRYqVOnA840OqbtbSqYigtWrT7JmJstzqt9DrrrJQGc/342r2uHo5GqU2cZmpj3St/tkcwy6fpKrsnb+Kwt+ze4Zg7BxmzHhqTqLi3DoIHa7xOPYPeApjRiQKihzetTBzAgixC3IuOYB4TrOz8YtamlRPddQwvx15HxkDYiJ8Jtxgc83x3aH0gVUGlXVh0ccfjx+M1Ke6xI4Sx4veOhXLUu+j03NiQtiUJFr3Ohk9gMrKJKHNq+7BHKR1fd9hynYWwynlNers1TyjY5psbeDEYFDTVVene4V792/EKQdAZasB7RMM4Hah6TW1uuZb+BXX5Ce9r7vhr2Ep+P3cIPCBP7ze0FVGTB99jxqkHKvgqkd4/LzlIV6uIqZ6rM7Hmxv6DoPATdw+wGJ4S3bE3dtYkQN3dfBFQJbFmvhMMEE2ZCSfGW8+xAisdswNynrAYLJJOIAREQEREBERAREQEREBERAREQE1sVSzCfYgQNXYozZtMw4HmPLpPNXZQ1OhJ1JPEk8zESRBY3ZLMQLrYCwGuguT06k/GZ6W7QI4j5/tEQMNTdgdV+f7Tzs+viME3cZXp86Ts1vNDbuH5eERAm8bveVCGnRDFlzHNUygHMVIFkN/dOukrO9O1MRjCUUrToady5u9tbucvXkNPOIgaOx9iupGq/E/tOk7FpkKLxECWiIkDyy3mvVwSnlPkQMSbNUcpuU6QHCIgZ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3728" y="323698"/>
            <a:ext cx="5259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1800"/>
              </a:spcBef>
              <a:spcAft>
                <a:spcPct val="0"/>
              </a:spcAft>
              <a:buSzPct val="120000"/>
            </a:pPr>
            <a:r>
              <a:rPr lang="tr-TR" altLang="tr-TR" sz="1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«Çözümde görev almayanlar problemin bir parçası olurlar «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7975" y="1052736"/>
            <a:ext cx="8512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"/>
              </a:rPr>
              <a:t>5 kategoride düzenlenmektedir.</a:t>
            </a:r>
          </a:p>
          <a:p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1-öğretim yöntem ve teknikleri</a:t>
            </a:r>
          </a:p>
          <a:p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2-bilimsel ve teknolojik faaliyetler</a:t>
            </a:r>
          </a:p>
          <a:p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3-kurumsal kapasitenin geliştirilmesi</a:t>
            </a:r>
          </a:p>
          <a:p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4-eğitim ve öğretime erişim ve yönlendirme</a:t>
            </a:r>
          </a:p>
          <a:p>
            <a:endParaRPr lang="tr-TR" sz="2800" b="1" dirty="0" smtClean="0">
              <a:solidFill>
                <a:srgbClr val="191919"/>
              </a:solidFill>
              <a:latin typeface="Arial"/>
            </a:endParaRPr>
          </a:p>
          <a:p>
            <a:r>
              <a:rPr lang="tr-TR" sz="2800" b="1" dirty="0" smtClean="0">
                <a:solidFill>
                  <a:srgbClr val="191919"/>
                </a:solidFill>
                <a:latin typeface="Arial"/>
              </a:rPr>
              <a:t>5-olumlu tutum ve davranışların geliştirilmesi</a:t>
            </a:r>
          </a:p>
          <a:p>
            <a:endParaRPr lang="tr-TR" sz="2800" b="1" dirty="0">
              <a:solidFill>
                <a:srgbClr val="19191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yanus">
  <a:themeElements>
    <a:clrScheme name="Okyanus 6">
      <a:dk1>
        <a:srgbClr val="000000"/>
      </a:dk1>
      <a:lt1>
        <a:srgbClr val="FFFFFF"/>
      </a:lt1>
      <a:dk2>
        <a:srgbClr val="006B80"/>
      </a:dk2>
      <a:lt2>
        <a:srgbClr val="C1CB75"/>
      </a:lt2>
      <a:accent1>
        <a:srgbClr val="6F8406"/>
      </a:accent1>
      <a:accent2>
        <a:srgbClr val="D9E288"/>
      </a:accent2>
      <a:accent3>
        <a:srgbClr val="AABAC0"/>
      </a:accent3>
      <a:accent4>
        <a:srgbClr val="DADADA"/>
      </a:accent4>
      <a:accent5>
        <a:srgbClr val="BBC2AA"/>
      </a:accent5>
      <a:accent6>
        <a:srgbClr val="C4CD7B"/>
      </a:accent6>
      <a:hlink>
        <a:srgbClr val="00CC00"/>
      </a:hlink>
      <a:folHlink>
        <a:srgbClr val="C0FF73"/>
      </a:folHlink>
    </a:clrScheme>
    <a:fontScheme name="Okyan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838</Words>
  <Application>Microsoft Office PowerPoint</Application>
  <PresentationFormat>Ekran Gösterisi (4:3)</PresentationFormat>
  <Paragraphs>196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Okyanus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orhan</dc:creator>
  <cp:lastModifiedBy>LENOVO</cp:lastModifiedBy>
  <cp:revision>17</cp:revision>
  <dcterms:created xsi:type="dcterms:W3CDTF">2016-10-24T19:56:56Z</dcterms:created>
  <dcterms:modified xsi:type="dcterms:W3CDTF">2016-11-24T12:19:32Z</dcterms:modified>
</cp:coreProperties>
</file>