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44" r:id="rId1"/>
  </p:sldMasterIdLst>
  <p:sldIdLst>
    <p:sldId id="257" r:id="rId2"/>
    <p:sldId id="260" r:id="rId3"/>
    <p:sldId id="289" r:id="rId4"/>
    <p:sldId id="261" r:id="rId5"/>
    <p:sldId id="263" r:id="rId6"/>
    <p:sldId id="290" r:id="rId7"/>
    <p:sldId id="291" r:id="rId8"/>
    <p:sldId id="292" r:id="rId9"/>
    <p:sldId id="293" r:id="rId10"/>
    <p:sldId id="267" r:id="rId11"/>
    <p:sldId id="264" r:id="rId12"/>
    <p:sldId id="262" r:id="rId13"/>
    <p:sldId id="259" r:id="rId14"/>
    <p:sldId id="294" r:id="rId15"/>
    <p:sldId id="29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399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524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0609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85869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4364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97960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8553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4623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807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183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16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323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691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431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WordArt 10"/>
          <p:cNvSpPr>
            <a:spLocks noChangeArrowheads="1" noChangeShapeType="1" noTextEdit="1"/>
          </p:cNvSpPr>
          <p:nvPr userDrawn="1"/>
        </p:nvSpPr>
        <p:spPr bwMode="auto">
          <a:xfrm>
            <a:off x="0" y="6665844"/>
            <a:ext cx="12192000" cy="192156"/>
          </a:xfrm>
          <a:prstGeom prst="rect">
            <a:avLst/>
          </a:prstGeom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fromWordArt="1" anchor="b"/>
          <a:lstStyle/>
          <a:p>
            <a:pPr algn="l"/>
            <a:r>
              <a:rPr lang="tr-TR" sz="700" b="1" i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DİYARBAKIR İL MİLLİ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xmlns="" val="187216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005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510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6294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  <p:sldLayoutId id="2147484156" r:id="rId12"/>
    <p:sldLayoutId id="2147484157" r:id="rId13"/>
    <p:sldLayoutId id="2147484158" r:id="rId14"/>
    <p:sldLayoutId id="2147484159" r:id="rId15"/>
    <p:sldLayoutId id="2147484160" r:id="rId16"/>
    <p:sldLayoutId id="21474841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 noTextEdit="1"/>
          </p:cNvSpPr>
          <p:nvPr/>
        </p:nvSpPr>
        <p:spPr bwMode="auto">
          <a:xfrm>
            <a:off x="498800" y="1560940"/>
            <a:ext cx="11509424" cy="3952354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tr-TR" sz="4800" b="1" kern="1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2016 </a:t>
            </a:r>
            <a:r>
              <a:rPr lang="tr-TR" sz="4800" b="1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-</a:t>
            </a:r>
            <a:r>
              <a:rPr lang="tr-TR" sz="4800" b="1" kern="1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2017  </a:t>
            </a:r>
            <a:r>
              <a:rPr lang="tr-TR" sz="4800" b="1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EĞİTİM ÖĞRETİM </a:t>
            </a:r>
            <a:r>
              <a:rPr lang="tr-TR" sz="4800" b="1" kern="1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YILI</a:t>
            </a:r>
          </a:p>
          <a:p>
            <a:pPr algn="ctr"/>
            <a:endParaRPr lang="tr-TR" sz="4800" b="1" kern="1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</a:endParaRPr>
          </a:p>
          <a:p>
            <a:pPr algn="ctr"/>
            <a:r>
              <a:rPr lang="tr-TR" sz="4800" b="1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EĞİTİM </a:t>
            </a:r>
            <a:r>
              <a:rPr lang="tr-TR" sz="4800" b="1" kern="1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İSTATİSTİKLERİ</a:t>
            </a:r>
          </a:p>
          <a:p>
            <a:pPr algn="ctr"/>
            <a:endParaRPr lang="tr-TR" sz="4800" b="1" kern="1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</a:endParaRPr>
          </a:p>
          <a:p>
            <a:pPr algn="ctr"/>
            <a:r>
              <a:rPr lang="tr-TR" sz="4800" b="1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BİLGİLENDİRME </a:t>
            </a:r>
            <a:r>
              <a:rPr lang="tr-TR" sz="4800" b="1" kern="1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</a:rPr>
              <a:t>TOPLANTISINA</a:t>
            </a:r>
            <a:endParaRPr lang="tr-TR" sz="4800" b="1" kern="1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483755" y="2454084"/>
            <a:ext cx="11194398" cy="1142999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endParaRPr lang="tr-TR" sz="3600" kern="10" dirty="0">
              <a:latin typeface="Impact" panose="020B0806030902050204" pitchFamily="34" charset="0"/>
            </a:endParaRPr>
          </a:p>
        </p:txBody>
      </p:sp>
      <p:sp>
        <p:nvSpPr>
          <p:cNvPr id="2052" name="WordArt 7"/>
          <p:cNvSpPr>
            <a:spLocks noChangeArrowheads="1" noChangeShapeType="1" noTextEdit="1"/>
          </p:cNvSpPr>
          <p:nvPr/>
        </p:nvSpPr>
        <p:spPr bwMode="auto">
          <a:xfrm>
            <a:off x="325285" y="3965966"/>
            <a:ext cx="11509989" cy="766484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endParaRPr lang="tr-TR" sz="2400" kern="10" dirty="0">
              <a:latin typeface="Impact" panose="020B0806030902050204" pitchFamily="34" charset="0"/>
            </a:endParaRPr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3581400" y="5667758"/>
            <a:ext cx="5029200" cy="5238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fromWordArt="1" anchor="ctr"/>
          <a:lstStyle/>
          <a:p>
            <a:pPr algn="ctr"/>
            <a:r>
              <a:rPr lang="tr-TR" sz="36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HOŞ GELDİNİZ</a:t>
            </a:r>
          </a:p>
        </p:txBody>
      </p:sp>
      <p:sp>
        <p:nvSpPr>
          <p:cNvPr id="2054" name="WordArt 10"/>
          <p:cNvSpPr>
            <a:spLocks noChangeArrowheads="1" noChangeShapeType="1" noTextEdit="1"/>
          </p:cNvSpPr>
          <p:nvPr/>
        </p:nvSpPr>
        <p:spPr bwMode="auto">
          <a:xfrm>
            <a:off x="0" y="1"/>
            <a:ext cx="12192000" cy="510988"/>
          </a:xfrm>
          <a:prstGeom prst="rect">
            <a:avLst/>
          </a:prstGeom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fromWordArt="1" anchor="ctr"/>
          <a:lstStyle/>
          <a:p>
            <a:pPr algn="ctr"/>
            <a:r>
              <a:rPr lang="tr-TR" sz="36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DİYARBAKIR İL MİLLİ EĞİTİM MÜDÜRLÜĞÜ</a:t>
            </a:r>
          </a:p>
        </p:txBody>
      </p:sp>
    </p:spTree>
    <p:extLst>
      <p:ext uri="{BB962C8B-B14F-4D97-AF65-F5344CB8AC3E}">
        <p14:creationId xmlns:p14="http://schemas.microsoft.com/office/powerpoint/2010/main" xmlns="" val="34023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699246" y="628586"/>
            <a:ext cx="1062317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2400" dirty="0" smtClean="0"/>
              <a:t>Öğretmenevi</a:t>
            </a:r>
            <a:r>
              <a:rPr lang="tr-TR" altLang="tr-TR" sz="2400" dirty="0"/>
              <a:t>, Öğretmenevi ve Akşam Sanat </a:t>
            </a:r>
            <a:r>
              <a:rPr lang="tr-TR" altLang="tr-TR" sz="2400" dirty="0" smtClean="0"/>
              <a:t>Okulu ile </a:t>
            </a:r>
            <a:r>
              <a:rPr lang="tr-TR" altLang="tr-TR" sz="2400" dirty="0"/>
              <a:t>Sosyal </a:t>
            </a:r>
            <a:r>
              <a:rPr lang="tr-TR" altLang="tr-TR" sz="2400" dirty="0" smtClean="0"/>
              <a:t>Tesislerin Yatak Kapasiteleri</a:t>
            </a:r>
            <a:r>
              <a:rPr lang="tr-TR" altLang="tr-TR" sz="2400" b="1" dirty="0" smtClean="0"/>
              <a:t>,</a:t>
            </a:r>
            <a:r>
              <a:rPr lang="tr-TR" altLang="tr-TR" sz="2400" dirty="0" smtClean="0"/>
              <a:t> </a:t>
            </a:r>
            <a:r>
              <a:rPr lang="tr-TR" altLang="tr-TR" sz="2400" b="1" dirty="0" smtClean="0"/>
              <a:t>MEİS Modülündek</a:t>
            </a:r>
            <a:r>
              <a:rPr lang="tr-TR" altLang="tr-TR" sz="2400" b="1" dirty="0"/>
              <a:t>i</a:t>
            </a:r>
            <a:r>
              <a:rPr lang="tr-TR" altLang="tr-TR" sz="2400" dirty="0" smtClean="0"/>
              <a:t> </a:t>
            </a:r>
            <a:r>
              <a:rPr lang="tr-TR" altLang="tr-TR" sz="2400" b="1" u="sng" dirty="0" smtClean="0"/>
              <a:t>BİNA </a:t>
            </a:r>
            <a:r>
              <a:rPr lang="tr-TR" altLang="tr-TR" sz="2400" b="1" u="sng" dirty="0"/>
              <a:t>KULLANIMI EKRANINA</a:t>
            </a:r>
            <a:r>
              <a:rPr lang="tr-TR" altLang="tr-TR" sz="2400" dirty="0"/>
              <a:t> veri girişi </a:t>
            </a:r>
            <a:r>
              <a:rPr lang="tr-TR" altLang="tr-TR" sz="2400" dirty="0" smtClean="0"/>
              <a:t>yapacaklardır.</a:t>
            </a:r>
            <a:endParaRPr lang="tr-TR" altLang="tr-T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400" dirty="0">
              <a:solidFill>
                <a:srgbClr val="FF0000"/>
              </a:solidFill>
            </a:endParaRP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2400" dirty="0" smtClean="0"/>
              <a:t>Halk Eğitim Merkezi, Mesleki Eğitim Merkezi ve Olgunlaşma Enstitüleri </a:t>
            </a:r>
            <a:r>
              <a:rPr lang="tr-TR" altLang="tr-TR" sz="2400" dirty="0"/>
              <a:t>kursiyer, personel ve bina bilgi </a:t>
            </a:r>
            <a:r>
              <a:rPr lang="tr-TR" altLang="tr-TR" sz="2400" dirty="0" smtClean="0"/>
              <a:t>girişlerini e-Yaygın Modülünden  </a:t>
            </a:r>
            <a:r>
              <a:rPr lang="tr-TR" altLang="tr-TR" sz="2400" b="1" dirty="0" smtClean="0">
                <a:solidFill>
                  <a:srgbClr val="FFFF00"/>
                </a:solidFill>
              </a:rPr>
              <a:t>(</a:t>
            </a:r>
            <a:r>
              <a:rPr lang="tr-TR" altLang="tr-TR" sz="2400" b="1" u="sng" dirty="0" smtClean="0">
                <a:solidFill>
                  <a:srgbClr val="FFFF00"/>
                </a:solidFill>
              </a:rPr>
              <a:t>http</a:t>
            </a:r>
            <a:r>
              <a:rPr lang="tr-TR" altLang="tr-TR" sz="2400" b="1" u="sng" dirty="0">
                <a:solidFill>
                  <a:srgbClr val="FFFF00"/>
                </a:solidFill>
              </a:rPr>
              <a:t>://</a:t>
            </a:r>
            <a:r>
              <a:rPr lang="tr-TR" altLang="tr-TR" sz="2400" b="1" u="sng" dirty="0" smtClean="0">
                <a:solidFill>
                  <a:srgbClr val="FFFF00"/>
                </a:solidFill>
              </a:rPr>
              <a:t>eyaygin.meb.gov.tr)</a:t>
            </a:r>
            <a:r>
              <a:rPr lang="tr-TR" altLang="tr-TR" sz="2400" dirty="0" smtClean="0"/>
              <a:t>, </a:t>
            </a:r>
            <a:r>
              <a:rPr lang="tr-TR" altLang="tr-TR" sz="2400" dirty="0"/>
              <a:t>eğitim olanakları bilgi </a:t>
            </a:r>
            <a:r>
              <a:rPr lang="tr-TR" altLang="tr-TR" sz="2400" dirty="0" smtClean="0"/>
              <a:t>girişlerini </a:t>
            </a:r>
            <a:r>
              <a:rPr lang="tr-TR" altLang="tr-TR" sz="2400" b="1" u="sng" dirty="0" smtClean="0"/>
              <a:t>MEİS Modülü</a:t>
            </a:r>
            <a:r>
              <a:rPr lang="tr-TR" altLang="tr-TR" sz="2400" dirty="0" smtClean="0"/>
              <a:t> üzerinden </a:t>
            </a:r>
            <a:r>
              <a:rPr lang="tr-TR" altLang="tr-TR" sz="2400" dirty="0"/>
              <a:t>yapılacaktır</a:t>
            </a:r>
            <a:r>
              <a:rPr lang="tr-TR" altLang="tr-TR" sz="2400" dirty="0" smtClean="0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400" dirty="0" smtClean="0"/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2400" dirty="0"/>
              <a:t>Yaygın eğitim kapsamındaki özel özel eğitim okullarının rehabilitasyon </a:t>
            </a:r>
            <a:r>
              <a:rPr lang="tr-TR" altLang="tr-TR" sz="2400" dirty="0" smtClean="0"/>
              <a:t>birimleri ile </a:t>
            </a:r>
            <a:r>
              <a:rPr lang="tr-TR" altLang="tr-TR" sz="2400" dirty="0"/>
              <a:t>özel eğitim ve rehabilitasyon merkezlerinde kayıtlı olan bireylerin kursiyer bilgileri ve kursiyerlerin öğrenim durumları </a:t>
            </a:r>
            <a:r>
              <a:rPr lang="tr-TR" altLang="tr-TR" sz="2400" b="1" u="sng" dirty="0">
                <a:solidFill>
                  <a:srgbClr val="FFFF00"/>
                </a:solidFill>
              </a:rPr>
              <a:t>http://mebbis.meb.gov.tr</a:t>
            </a:r>
            <a:r>
              <a:rPr lang="tr-TR" altLang="tr-TR" sz="2400" dirty="0"/>
              <a:t> adresindeki </a:t>
            </a:r>
            <a:r>
              <a:rPr lang="tr-TR" altLang="tr-TR" sz="2400" b="1" u="sng" dirty="0" smtClean="0"/>
              <a:t>ÖZÜRLÜ BİREY MODÜLÜ</a:t>
            </a:r>
            <a:r>
              <a:rPr lang="tr-TR" altLang="tr-TR" sz="2400" b="1" dirty="0" smtClean="0"/>
              <a:t>’ </a:t>
            </a:r>
            <a:r>
              <a:rPr lang="tr-TR" altLang="tr-TR" sz="2400" dirty="0" err="1" smtClean="0"/>
              <a:t>nden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açılacak olan öğrenim bilgisi giriş ekranı kullanılarak girilecektir. Bina bilgileri, eğitim olanakları ve personel durumu bilgileri ise MEİS modülünden girilecektir</a:t>
            </a:r>
            <a:r>
              <a:rPr lang="tr-TR" altLang="tr-TR" sz="2400" dirty="0" smtClean="0"/>
              <a:t>.</a:t>
            </a:r>
            <a:endParaRPr lang="tr-TR" altLang="tr-TR" sz="2400" dirty="0"/>
          </a:p>
        </p:txBody>
      </p:sp>
      <p:sp>
        <p:nvSpPr>
          <p:cNvPr id="3" name="Dikdörtgen 2"/>
          <p:cNvSpPr/>
          <p:nvPr/>
        </p:nvSpPr>
        <p:spPr>
          <a:xfrm>
            <a:off x="2581835" y="141740"/>
            <a:ext cx="6858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2400" b="1" dirty="0" smtClean="0"/>
              <a:t>MEİS MODÜLÜNE İLİŞKİN AÇIKLAMALAR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68524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1322295" y="954182"/>
            <a:ext cx="911262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2400" dirty="0" smtClean="0"/>
              <a:t>Mesleki </a:t>
            </a:r>
            <a:r>
              <a:rPr lang="tr-TR" altLang="tr-TR" sz="2400" dirty="0"/>
              <a:t>ve Teknik Eğitim Genel Müdürlüğüne Bağlı</a:t>
            </a:r>
            <a:r>
              <a:rPr lang="tr-TR" altLang="tr-TR" sz="2400" b="1" dirty="0"/>
              <a:t> İkili Mesleki Eğitim </a:t>
            </a:r>
            <a:r>
              <a:rPr lang="tr-TR" altLang="tr-TR" sz="2400" b="1" dirty="0" smtClean="0"/>
              <a:t>Merkezlerinin </a:t>
            </a:r>
            <a:r>
              <a:rPr lang="tr-TR" altLang="tr-TR" sz="2400" dirty="0" smtClean="0"/>
              <a:t>tüm bilgi girişleri </a:t>
            </a:r>
            <a:r>
              <a:rPr lang="tr-TR" altLang="tr-TR" sz="2400" b="1" dirty="0" smtClean="0"/>
              <a:t>MEİS </a:t>
            </a:r>
            <a:r>
              <a:rPr lang="tr-TR" altLang="tr-TR" sz="2400" b="1" dirty="0"/>
              <a:t>SORGU Modülünden </a:t>
            </a:r>
            <a:r>
              <a:rPr lang="tr-TR" altLang="tr-TR" sz="2400" dirty="0"/>
              <a:t>Yapılacaktır.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400" b="1" dirty="0" smtClean="0"/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2400" b="1" dirty="0" smtClean="0"/>
              <a:t>Pansiyon </a:t>
            </a:r>
            <a:r>
              <a:rPr lang="tr-TR" altLang="tr-TR" sz="2400" b="1" dirty="0"/>
              <a:t>Açma, Kapama, Kapasite Artırımı ve Pansiyon Türü</a:t>
            </a:r>
            <a:r>
              <a:rPr lang="tr-TR" altLang="tr-TR" sz="2400" dirty="0"/>
              <a:t> Değişikliği Gibi İşlemlerle İlgili </a:t>
            </a:r>
            <a:r>
              <a:rPr lang="tr-TR" altLang="tr-TR" sz="2400" b="1" dirty="0"/>
              <a:t>Yetkiler Pansiyonun Bağlı Olduğu Genel Müdürlüklerde</a:t>
            </a:r>
            <a:r>
              <a:rPr lang="tr-TR" altLang="tr-TR" sz="2400" dirty="0"/>
              <a:t> Olduğundan Bu Gibi Değişiklikler </a:t>
            </a:r>
            <a:r>
              <a:rPr lang="tr-TR" altLang="tr-TR" sz="2400" b="1" dirty="0">
                <a:solidFill>
                  <a:srgbClr val="FFFF00"/>
                </a:solidFill>
              </a:rPr>
              <a:t>Devlet Kurumları Modülünden İlgili Genel Müdürlüklerce</a:t>
            </a:r>
            <a:r>
              <a:rPr lang="tr-TR" altLang="tr-TR" sz="2400" dirty="0">
                <a:solidFill>
                  <a:srgbClr val="FFFF00"/>
                </a:solidFill>
              </a:rPr>
              <a:t> </a:t>
            </a:r>
            <a:r>
              <a:rPr lang="tr-TR" altLang="tr-TR" sz="2400" dirty="0"/>
              <a:t>Girilecektir.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400" dirty="0"/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2400" b="1" dirty="0" smtClean="0"/>
              <a:t>Yatılı </a:t>
            </a:r>
            <a:r>
              <a:rPr lang="tr-TR" altLang="tr-TR" sz="2400" b="1" dirty="0"/>
              <a:t>Öğrenci Ekleme İşlemi;</a:t>
            </a:r>
            <a:r>
              <a:rPr lang="tr-TR" altLang="tr-TR" sz="2400" dirty="0"/>
              <a:t> Öğrencinin Pansiyonunda Kaldığı Okul Müdürlüğü Tarafından </a:t>
            </a:r>
            <a:r>
              <a:rPr lang="tr-TR" altLang="tr-TR" sz="2400" b="1" dirty="0">
                <a:solidFill>
                  <a:srgbClr val="FFFF00"/>
                </a:solidFill>
              </a:rPr>
              <a:t>e-Okul </a:t>
            </a:r>
            <a:r>
              <a:rPr lang="tr-TR" altLang="tr-TR" sz="2400" b="1" dirty="0" smtClean="0">
                <a:solidFill>
                  <a:srgbClr val="FFFF00"/>
                </a:solidFill>
              </a:rPr>
              <a:t>Modülünde </a:t>
            </a:r>
            <a:r>
              <a:rPr lang="tr-TR" altLang="tr-TR" sz="2400" b="1" dirty="0">
                <a:solidFill>
                  <a:srgbClr val="FFFF00"/>
                </a:solidFill>
              </a:rPr>
              <a:t>Kurum İşlemleri / Bilgi Giriş İşlemleri / Yatılı Öğrenci Bilgileri Bölümünden </a:t>
            </a:r>
            <a:r>
              <a:rPr lang="tr-TR" altLang="tr-TR" sz="2400" b="1" dirty="0" smtClean="0">
                <a:solidFill>
                  <a:srgbClr val="FFFF00"/>
                </a:solidFill>
              </a:rPr>
              <a:t> </a:t>
            </a:r>
            <a:r>
              <a:rPr lang="tr-TR" altLang="tr-TR" sz="2400" dirty="0" smtClean="0"/>
              <a:t>zamanında yapılacaktır.</a:t>
            </a:r>
            <a:endParaRPr lang="tr-TR" altLang="tr-TR" sz="2400" dirty="0"/>
          </a:p>
        </p:txBody>
      </p:sp>
      <p:sp>
        <p:nvSpPr>
          <p:cNvPr id="3" name="Dikdörtgen 2"/>
          <p:cNvSpPr/>
          <p:nvPr/>
        </p:nvSpPr>
        <p:spPr>
          <a:xfrm>
            <a:off x="2581835" y="141740"/>
            <a:ext cx="6858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2400" b="1" dirty="0" smtClean="0"/>
              <a:t>MEİS MODÜLÜNE İLİŞKİN AÇIKLAMALAR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7450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kdörtgen 1"/>
          <p:cNvSpPr>
            <a:spLocks noChangeArrowheads="1"/>
          </p:cNvSpPr>
          <p:nvPr/>
        </p:nvSpPr>
        <p:spPr bwMode="auto">
          <a:xfrm>
            <a:off x="1237128" y="1516214"/>
            <a:ext cx="9762565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just" eaLnBrk="1" hangingPunct="1">
              <a:buFont typeface="Wingdings" panose="05000000000000000000" pitchFamily="2" charset="2"/>
              <a:buChar char="v"/>
            </a:pPr>
            <a:r>
              <a:rPr lang="tr-TR" sz="2200" b="1" dirty="0" smtClean="0"/>
              <a:t>Özel Öğretim Kurumları Genel Müdürlüğüne Bağlı Tüm Kurumlar</a:t>
            </a:r>
            <a:r>
              <a:rPr lang="tr-TR" sz="2200" dirty="0" smtClean="0"/>
              <a:t>, Öğretmen Bilgilerini ilgili ekranlara, Kursiyer Bilgileri Ekranlarına ise </a:t>
            </a:r>
            <a:r>
              <a:rPr lang="tr-TR" sz="2200" b="1" u="sng" dirty="0" smtClean="0"/>
              <a:t>Sadece Özel Öğretim Kursu, Özel Motorlu Taşıt Sürücüleri Kursu Ve Özel Muhtelif Kurslar MEİS Modülü Üzerinden Bilgi Girişi Yapacaktır.</a:t>
            </a:r>
          </a:p>
          <a:p>
            <a:pPr algn="just" eaLnBrk="1" hangingPunct="1"/>
            <a:endParaRPr lang="tr-TR" sz="2200" dirty="0"/>
          </a:p>
          <a:p>
            <a:pPr marL="457200" indent="-457200" algn="just" eaLnBrk="1" hangingPunct="1">
              <a:buFont typeface="Wingdings" panose="05000000000000000000" pitchFamily="2" charset="2"/>
              <a:buChar char="v"/>
            </a:pPr>
            <a:r>
              <a:rPr lang="tr-TR" sz="2200" dirty="0"/>
              <a:t>Okula dönüşen </a:t>
            </a:r>
            <a:r>
              <a:rPr lang="tr-TR" sz="2200" dirty="0" err="1"/>
              <a:t>dersaneler</a:t>
            </a:r>
            <a:r>
              <a:rPr lang="tr-TR" sz="2200" dirty="0"/>
              <a:t>, geçmiş döneme ait kursiyer bilgilerini </a:t>
            </a:r>
            <a:r>
              <a:rPr lang="tr-TR" sz="2200" b="1" i="1" u="sng" dirty="0" smtClean="0"/>
              <a:t>ESKİ KURUM KODU İLE</a:t>
            </a:r>
            <a:r>
              <a:rPr lang="tr-TR" sz="2200" dirty="0" smtClean="0"/>
              <a:t> MEİS Modülüne, 2016-2017 </a:t>
            </a:r>
            <a:r>
              <a:rPr lang="tr-TR" sz="2200" dirty="0"/>
              <a:t>eğitim öğretim yılı öğrenci bilgilerini </a:t>
            </a:r>
            <a:r>
              <a:rPr lang="tr-TR" sz="2200" b="1" i="1" u="sng" dirty="0" smtClean="0"/>
              <a:t>YENİ KURUM KODU İLE</a:t>
            </a:r>
            <a:r>
              <a:rPr lang="tr-TR" sz="2200" dirty="0" smtClean="0"/>
              <a:t> </a:t>
            </a:r>
            <a:r>
              <a:rPr lang="tr-TR" sz="2200" dirty="0"/>
              <a:t>e-Okul modülüne, bina adres kontrol, bina durumu ve bina </a:t>
            </a:r>
            <a:r>
              <a:rPr lang="tr-TR" sz="2200" dirty="0" smtClean="0"/>
              <a:t>kullanım bilgilerini </a:t>
            </a:r>
            <a:r>
              <a:rPr lang="tr-TR" sz="2200" dirty="0"/>
              <a:t>ise </a:t>
            </a:r>
            <a:r>
              <a:rPr lang="tr-TR" sz="2200" dirty="0" smtClean="0"/>
              <a:t>yine </a:t>
            </a:r>
            <a:r>
              <a:rPr lang="tr-TR" sz="2200" b="1" u="sng" dirty="0" smtClean="0"/>
              <a:t>MEİS Modülüne</a:t>
            </a:r>
            <a:r>
              <a:rPr lang="tr-TR" sz="2200" dirty="0" smtClean="0"/>
              <a:t> gireceklerdir.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v"/>
            </a:pPr>
            <a:endParaRPr lang="tr-TR" sz="2200" dirty="0"/>
          </a:p>
          <a:p>
            <a:pPr marL="457200" indent="-457200" algn="just" eaLnBrk="1" hangingPunct="1">
              <a:buFont typeface="Wingdings" panose="05000000000000000000" pitchFamily="2" charset="2"/>
              <a:buChar char="v"/>
            </a:pPr>
            <a:r>
              <a:rPr lang="tr-TR" sz="2200" dirty="0"/>
              <a:t>Özel okul ve kurumlar, </a:t>
            </a:r>
            <a:r>
              <a:rPr lang="tr-TR" sz="2200" dirty="0">
                <a:solidFill>
                  <a:srgbClr val="FFFF00"/>
                </a:solidFill>
              </a:rPr>
              <a:t>Özel Öğretim Kurumları</a:t>
            </a:r>
            <a:r>
              <a:rPr lang="tr-TR" sz="2200" dirty="0"/>
              <a:t> butonu altında </a:t>
            </a:r>
            <a:r>
              <a:rPr lang="tr-TR" sz="2200" dirty="0" smtClean="0"/>
              <a:t>bulunan kendisine </a:t>
            </a:r>
            <a:r>
              <a:rPr lang="tr-TR" sz="2200" dirty="0"/>
              <a:t>ait ekranlara sırasıyla önce öğretmen branşı, kurs türü vb. seçimlerini yapıp kayıt yapacak, sonra açılacak olan ekranlara öğretmen ve kursiyer sayılarını gireceklerdir.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491282" y="931439"/>
            <a:ext cx="54425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u="sng" dirty="0"/>
              <a:t>ÖZEL ÖĞRETİM KURUMLARI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581835" y="141740"/>
            <a:ext cx="6858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2400" b="1" dirty="0" smtClean="0"/>
              <a:t>MEİS MODÜLÜNE İLİŞKİN AÇIKLAMALAR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219050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İçerik Yer Tutucusu 1"/>
          <p:cNvSpPr>
            <a:spLocks noGrp="1"/>
          </p:cNvSpPr>
          <p:nvPr>
            <p:ph sz="quarter" idx="4294967295"/>
          </p:nvPr>
        </p:nvSpPr>
        <p:spPr>
          <a:xfrm>
            <a:off x="0" y="1470025"/>
            <a:ext cx="9151938" cy="4991100"/>
          </a:xfrm>
        </p:spPr>
        <p:txBody>
          <a:bodyPr>
            <a:normAutofit/>
          </a:bodyPr>
          <a:lstStyle/>
          <a:p>
            <a:pPr marL="285750" indent="-285750">
              <a:buNone/>
            </a:pPr>
            <a:r>
              <a:rPr lang="tr-TR" altLang="tr-TR" sz="2400" b="1" dirty="0"/>
              <a:t>1- </a:t>
            </a:r>
            <a:r>
              <a:rPr lang="tr-TR" altLang="tr-TR" sz="2400" b="1" dirty="0" smtClean="0"/>
              <a:t>EUROSTAT :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Avrupa Birliği İstatistik Ofisi</a:t>
            </a:r>
          </a:p>
          <a:p>
            <a:pPr marL="285750" indent="-285750">
              <a:buNone/>
            </a:pPr>
            <a:r>
              <a:rPr lang="tr-TR" altLang="tr-TR" sz="2400" b="1" dirty="0"/>
              <a:t>2- </a:t>
            </a:r>
            <a:r>
              <a:rPr lang="tr-TR" altLang="tr-TR" sz="2400" b="1" dirty="0" err="1" smtClean="0"/>
              <a:t>Eurydice</a:t>
            </a:r>
            <a:r>
              <a:rPr lang="tr-TR" altLang="tr-TR" sz="2400" b="1" dirty="0" smtClean="0"/>
              <a:t>   :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Avrupa Eğitim Bilgi Ağı</a:t>
            </a:r>
          </a:p>
          <a:p>
            <a:pPr marL="285750" indent="-285750">
              <a:buNone/>
            </a:pPr>
            <a:r>
              <a:rPr lang="tr-TR" altLang="tr-TR" sz="2400" b="1" dirty="0"/>
              <a:t>3- </a:t>
            </a:r>
            <a:r>
              <a:rPr lang="tr-TR" altLang="tr-TR" sz="2400" b="1" dirty="0" smtClean="0"/>
              <a:t>OECD        :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Ekonomik İş Birliği ve Kalkınma Örgütü</a:t>
            </a:r>
          </a:p>
          <a:p>
            <a:pPr marL="285750" indent="-285750">
              <a:buNone/>
            </a:pPr>
            <a:r>
              <a:rPr lang="tr-TR" altLang="tr-TR" sz="2400" b="1" dirty="0"/>
              <a:t>4- </a:t>
            </a:r>
            <a:r>
              <a:rPr lang="tr-TR" altLang="tr-TR" sz="2400" b="1" dirty="0" smtClean="0"/>
              <a:t>UNESCO    :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Birleşmiş Milletler Eğitim, Bilim ve </a:t>
            </a:r>
            <a:r>
              <a:rPr lang="tr-TR" altLang="tr-TR" sz="2400" dirty="0" smtClean="0"/>
              <a:t>Kültür Örgütü</a:t>
            </a:r>
            <a:endParaRPr lang="tr-TR" altLang="tr-TR" sz="2400" dirty="0"/>
          </a:p>
          <a:p>
            <a:pPr marL="285750" indent="-285750">
              <a:buNone/>
            </a:pPr>
            <a:r>
              <a:rPr lang="tr-TR" altLang="tr-TR" sz="2400" b="1" dirty="0"/>
              <a:t>5- </a:t>
            </a:r>
            <a:r>
              <a:rPr lang="tr-TR" altLang="tr-TR" sz="2400" b="1" dirty="0" smtClean="0"/>
              <a:t>UIS		      :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UNESCO İstatistik Enstitüsü</a:t>
            </a:r>
          </a:p>
          <a:p>
            <a:pPr marL="285750" indent="-285750">
              <a:buNone/>
            </a:pPr>
            <a:r>
              <a:rPr lang="tr-TR" altLang="tr-TR" sz="2400" b="1" dirty="0"/>
              <a:t>6- </a:t>
            </a:r>
            <a:r>
              <a:rPr lang="tr-TR" altLang="tr-TR" sz="2400" b="1" dirty="0" smtClean="0"/>
              <a:t>UOE		 :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UNESCO-UIS / OECD / EUROSTAT</a:t>
            </a:r>
          </a:p>
          <a:p>
            <a:pPr marL="285750" indent="-285750">
              <a:buNone/>
            </a:pPr>
            <a:endParaRPr lang="tr-TR" altLang="tr-TR" sz="2400" dirty="0"/>
          </a:p>
          <a:p>
            <a:pPr marL="285750" indent="-285750" algn="just">
              <a:buNone/>
            </a:pPr>
            <a:r>
              <a:rPr lang="tr-TR" altLang="tr-TR" sz="2400" dirty="0"/>
              <a:t>   Bilgi girişleri İller Bazında toplanarak </a:t>
            </a:r>
            <a:r>
              <a:rPr lang="tr-TR" altLang="tr-TR" sz="2400" b="1" dirty="0">
                <a:solidFill>
                  <a:schemeClr val="tx1"/>
                </a:solidFill>
              </a:rPr>
              <a:t>Ülkemizin Eğitim Öğretim İstatistiklerini</a:t>
            </a:r>
            <a:r>
              <a:rPr lang="tr-TR" altLang="tr-TR" sz="2400" dirty="0">
                <a:solidFill>
                  <a:schemeClr val="tx1"/>
                </a:solidFill>
              </a:rPr>
              <a:t>  </a:t>
            </a:r>
            <a:r>
              <a:rPr lang="tr-TR" altLang="tr-TR" sz="2400" dirty="0"/>
              <a:t>oluşturacağından Hatalı veri girişi yapılmamalıdır.</a:t>
            </a:r>
          </a:p>
        </p:txBody>
      </p:sp>
      <p:sp>
        <p:nvSpPr>
          <p:cNvPr id="4099" name="Başlık 2"/>
          <p:cNvSpPr>
            <a:spLocks noGrp="1"/>
          </p:cNvSpPr>
          <p:nvPr>
            <p:ph type="title" idx="4294967295"/>
          </p:nvPr>
        </p:nvSpPr>
        <p:spPr>
          <a:xfrm>
            <a:off x="0" y="1042988"/>
            <a:ext cx="10380663" cy="520700"/>
          </a:xfrm>
        </p:spPr>
        <p:txBody>
          <a:bodyPr/>
          <a:lstStyle/>
          <a:p>
            <a:pPr algn="ctr"/>
            <a:r>
              <a:rPr lang="tr-TR" altLang="tr-TR" sz="2400" b="1" dirty="0"/>
              <a:t>İstatistik </a:t>
            </a:r>
            <a:r>
              <a:rPr lang="tr-TR" altLang="tr-TR" sz="2400" b="1" dirty="0" smtClean="0"/>
              <a:t>Sağlanan </a:t>
            </a:r>
            <a:r>
              <a:rPr lang="tr-TR" altLang="tr-TR" sz="2400" b="1" dirty="0"/>
              <a:t>Uluslararası Kurumlar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581835" y="141740"/>
            <a:ext cx="6858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2400" b="1" dirty="0" smtClean="0"/>
              <a:t>MEİS MODÜLÜNE İLİŞKİN AÇIKLAMALAR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42604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81099" y="1232663"/>
            <a:ext cx="954965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tr-TR" sz="3200" dirty="0"/>
              <a:t>Bilgi girişlerinde hata yapılmamasına özen gösterilecek, hatalı bilgi girişinden </a:t>
            </a:r>
            <a:r>
              <a:rPr lang="tr-TR" sz="3200" dirty="0" smtClean="0"/>
              <a:t>birinci </a:t>
            </a:r>
            <a:r>
              <a:rPr lang="tr-TR" sz="3200" dirty="0"/>
              <a:t>derecedeki birim amirleri ile okul müdürleri sorumlu olacaktır</a:t>
            </a:r>
            <a:r>
              <a:rPr lang="tr-TR" sz="32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tr-TR" sz="3200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tr-TR" sz="3200" dirty="0"/>
              <a:t>MEİS modülü bilgi girişine kapatıldıktan sonra, </a:t>
            </a:r>
            <a:r>
              <a:rPr lang="tr-TR" sz="3200" dirty="0" smtClean="0">
                <a:solidFill>
                  <a:srgbClr val="FFFF00"/>
                </a:solidFill>
              </a:rPr>
              <a:t>-sehven </a:t>
            </a:r>
            <a:r>
              <a:rPr lang="tr-TR" sz="3200" dirty="0">
                <a:solidFill>
                  <a:srgbClr val="FFFF00"/>
                </a:solidFill>
              </a:rPr>
              <a:t>yanlış yazılmıştır, hatalı bilgi girilmiştir vb</a:t>
            </a:r>
            <a:r>
              <a:rPr lang="tr-TR" sz="3200" dirty="0" smtClean="0">
                <a:solidFill>
                  <a:srgbClr val="FFFF00"/>
                </a:solidFill>
              </a:rPr>
              <a:t>.- </a:t>
            </a:r>
            <a:r>
              <a:rPr lang="tr-TR" sz="3200" dirty="0"/>
              <a:t>bilgilerin düzeltilmesi konusunda okul ve kurumlardan gelen düzeltme talepleri dikkate alınmayacaktır</a:t>
            </a:r>
            <a:r>
              <a:rPr lang="tr-TR" sz="3200" dirty="0" smtClean="0"/>
              <a:t>.</a:t>
            </a:r>
            <a:endParaRPr lang="tr-TR" sz="3200" dirty="0"/>
          </a:p>
        </p:txBody>
      </p:sp>
      <p:sp>
        <p:nvSpPr>
          <p:cNvPr id="3" name="Dikdörtgen 2"/>
          <p:cNvSpPr/>
          <p:nvPr/>
        </p:nvSpPr>
        <p:spPr>
          <a:xfrm>
            <a:off x="2581835" y="141740"/>
            <a:ext cx="6858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2400" b="1" dirty="0" smtClean="0"/>
              <a:t>MEİS MODÜLÜNE İLİŞKİN AÇIKLAMALAR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455054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918012" y="2844598"/>
            <a:ext cx="68580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3200" b="1" dirty="0" smtClean="0"/>
              <a:t>TEŞEKKÜR EDERİM….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11333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190233" y="2696744"/>
            <a:ext cx="12001767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r-TR" altLang="tr-TR" sz="3000" dirty="0" smtClean="0"/>
              <a:t>Öğrenci bilgilerinin girişleri </a:t>
            </a:r>
            <a:r>
              <a:rPr lang="tr-TR" altLang="tr-TR" sz="3000" b="1" dirty="0"/>
              <a:t>e-Okul Modülünden</a:t>
            </a:r>
            <a:r>
              <a:rPr lang="tr-TR" altLang="tr-TR" sz="3000" dirty="0" smtClean="0"/>
              <a:t>,</a:t>
            </a:r>
          </a:p>
          <a:p>
            <a:pPr eaLnBrk="1" hangingPunct="1">
              <a:spcBef>
                <a:spcPct val="0"/>
              </a:spcBef>
              <a:buNone/>
            </a:pPr>
            <a:endParaRPr lang="tr-TR" altLang="tr-TR" sz="3000" dirty="0"/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r-TR" altLang="tr-TR" sz="3000" dirty="0" smtClean="0"/>
              <a:t>Bina Bilgileri</a:t>
            </a:r>
            <a:r>
              <a:rPr lang="tr-TR" altLang="tr-TR" sz="3000" dirty="0"/>
              <a:t>, </a:t>
            </a:r>
            <a:r>
              <a:rPr lang="tr-TR" altLang="tr-TR" sz="3000" dirty="0" smtClean="0"/>
              <a:t>Eğitim Olanakları (Kütüphane/Materyal, Kütüphane Kullanım), Bilişim/İnternet </a:t>
            </a:r>
            <a:r>
              <a:rPr lang="tr-TR" altLang="tr-TR" sz="3000" dirty="0"/>
              <a:t>ve Çevre </a:t>
            </a:r>
            <a:r>
              <a:rPr lang="tr-TR" altLang="tr-TR" sz="3000" dirty="0" smtClean="0"/>
              <a:t>Birimleri, Bilgisayar </a:t>
            </a:r>
            <a:r>
              <a:rPr lang="tr-TR" altLang="tr-TR" sz="3000" dirty="0"/>
              <a:t>Laboratuvarları, Kurs/Kursiyer </a:t>
            </a:r>
            <a:r>
              <a:rPr lang="tr-TR" altLang="tr-TR" sz="3000" dirty="0" smtClean="0"/>
              <a:t>Bilgileri (Özel </a:t>
            </a:r>
            <a:r>
              <a:rPr lang="tr-TR" altLang="tr-TR" sz="3000" dirty="0"/>
              <a:t>Öğretim Kurumları)  bilgi girişleri </a:t>
            </a:r>
            <a:r>
              <a:rPr lang="tr-TR" altLang="tr-TR" sz="3000" dirty="0" smtClean="0"/>
              <a:t>ise</a:t>
            </a:r>
            <a:r>
              <a:rPr lang="tr-TR" altLang="tr-TR" sz="3000" b="1" dirty="0" smtClean="0"/>
              <a:t> </a:t>
            </a:r>
            <a:r>
              <a:rPr lang="tr-TR" altLang="tr-TR" sz="3000" b="1" dirty="0"/>
              <a:t>MEİS </a:t>
            </a:r>
            <a:r>
              <a:rPr lang="tr-TR" altLang="tr-TR" sz="3000" b="1" dirty="0" smtClean="0"/>
              <a:t>Modülünden</a:t>
            </a:r>
            <a:r>
              <a:rPr lang="tr-TR" altLang="tr-TR" sz="3000" dirty="0" smtClean="0"/>
              <a:t> yapılacaktır.</a:t>
            </a:r>
            <a:endParaRPr lang="tr-TR" altLang="tr-TR" sz="3000" dirty="0"/>
          </a:p>
        </p:txBody>
      </p:sp>
      <p:sp>
        <p:nvSpPr>
          <p:cNvPr id="2" name="Dikdörtgen 1"/>
          <p:cNvSpPr/>
          <p:nvPr/>
        </p:nvSpPr>
        <p:spPr>
          <a:xfrm>
            <a:off x="528612" y="1049910"/>
            <a:ext cx="113250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tr-TR" altLang="tr-TR" sz="3600" dirty="0"/>
              <a:t>	</a:t>
            </a:r>
            <a:r>
              <a:rPr lang="tr-TR" altLang="tr-TR" sz="3600" dirty="0">
                <a:latin typeface="Arial" panose="020B0604020202020204" pitchFamily="34" charset="0"/>
              </a:rPr>
              <a:t>Tüm </a:t>
            </a:r>
            <a:r>
              <a:rPr lang="tr-TR" altLang="tr-TR" sz="3600" dirty="0" smtClean="0">
                <a:latin typeface="Arial" panose="020B0604020202020204" pitchFamily="34" charset="0"/>
              </a:rPr>
              <a:t>Resmi ve Özel Bağımsız </a:t>
            </a:r>
            <a:r>
              <a:rPr lang="tr-TR" altLang="tr-TR" sz="3600" dirty="0">
                <a:latin typeface="Arial" panose="020B0604020202020204" pitchFamily="34" charset="0"/>
              </a:rPr>
              <a:t>Anaokulları, İlkokul, Ortaokul ve </a:t>
            </a:r>
            <a:r>
              <a:rPr lang="tr-TR" altLang="tr-TR" sz="3600" dirty="0" smtClean="0">
                <a:latin typeface="Arial" panose="020B0604020202020204" pitchFamily="34" charset="0"/>
              </a:rPr>
              <a:t>Ortaöğretim Kurumlarının;</a:t>
            </a:r>
            <a:endParaRPr lang="tr-TR" altLang="tr-TR" sz="3600" dirty="0">
              <a:latin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81835" y="141740"/>
            <a:ext cx="6858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2400" b="1" dirty="0" smtClean="0"/>
              <a:t>MEİS MODÜLÜNE İLİŞKİN AÇIKLAMALAR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88119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679637" y="620632"/>
            <a:ext cx="10662834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tr-TR" sz="2300" b="1" dirty="0" smtClean="0"/>
              <a:t>Bina Kullanımı Ekranında</a:t>
            </a:r>
            <a:r>
              <a:rPr lang="tr-TR" sz="2300" dirty="0" smtClean="0"/>
              <a:t> bulunan Derslik Sayılarını yazarken </a:t>
            </a:r>
            <a:r>
              <a:rPr lang="tr-TR" sz="2300" dirty="0"/>
              <a:t>öncelikle, </a:t>
            </a:r>
            <a:endParaRPr lang="tr-TR" altLang="tr-TR" sz="2300" dirty="0"/>
          </a:p>
          <a:p>
            <a:pPr algn="just">
              <a:spcBef>
                <a:spcPct val="0"/>
              </a:spcBef>
            </a:pPr>
            <a:endParaRPr lang="tr-TR" altLang="tr-TR" sz="2300" dirty="0"/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2300" dirty="0" smtClean="0"/>
              <a:t>6287 </a:t>
            </a:r>
            <a:r>
              <a:rPr lang="tr-TR" altLang="tr-TR" sz="2300" dirty="0"/>
              <a:t>Sayılı Kanun kapsamında dönüştürme işlemi yapılmış olan, </a:t>
            </a:r>
            <a:r>
              <a:rPr lang="tr-TR" altLang="tr-TR" sz="2300" b="1" dirty="0"/>
              <a:t>AYRI KURUM KODUNA SAHİP</a:t>
            </a:r>
            <a:r>
              <a:rPr lang="tr-TR" altLang="tr-TR" sz="2300" dirty="0"/>
              <a:t> ilkokul ve Ortaokul aynı binada eğitim veriyor </a:t>
            </a:r>
            <a:r>
              <a:rPr lang="tr-TR" altLang="tr-TR" sz="2300" dirty="0" smtClean="0"/>
              <a:t>ise, </a:t>
            </a:r>
            <a:r>
              <a:rPr lang="tr-TR" altLang="tr-TR" sz="2300" b="1" dirty="0" smtClean="0">
                <a:solidFill>
                  <a:srgbClr val="FFFF00"/>
                </a:solidFill>
              </a:rPr>
              <a:t>İL </a:t>
            </a:r>
            <a:r>
              <a:rPr lang="tr-TR" altLang="tr-TR" sz="2300" b="1" dirty="0">
                <a:solidFill>
                  <a:srgbClr val="FFFF00"/>
                </a:solidFill>
              </a:rPr>
              <a:t>MİLLİ EĞİTİM MÜDÜRLÜĞÜ TEMEL EĞİTİM BÖLÜMÜ PLANLAMA </a:t>
            </a:r>
            <a:r>
              <a:rPr lang="tr-TR" altLang="tr-TR" sz="2300" b="1" dirty="0" smtClean="0">
                <a:solidFill>
                  <a:srgbClr val="FFFF00"/>
                </a:solidFill>
              </a:rPr>
              <a:t>KOMİSYONUNCA, </a:t>
            </a:r>
            <a:r>
              <a:rPr lang="tr-TR" altLang="tr-TR" sz="2300" b="1" dirty="0">
                <a:solidFill>
                  <a:srgbClr val="FFFF00"/>
                </a:solidFill>
              </a:rPr>
              <a:t>BİNA MÜLKİYETİNİN İLKOKULA MI, ORTAOKULA MI AİT OLDUĞU </a:t>
            </a:r>
            <a:r>
              <a:rPr lang="tr-TR" altLang="tr-TR" sz="2300" b="1" dirty="0" smtClean="0">
                <a:solidFill>
                  <a:srgbClr val="FFFF00"/>
                </a:solidFill>
              </a:rPr>
              <a:t>BELİRLENECEK,</a:t>
            </a:r>
          </a:p>
          <a:p>
            <a:pPr algn="just">
              <a:spcBef>
                <a:spcPct val="0"/>
              </a:spcBef>
            </a:pPr>
            <a:endParaRPr lang="tr-TR" altLang="tr-TR" sz="2300" dirty="0" smtClean="0">
              <a:solidFill>
                <a:srgbClr val="FF0000"/>
              </a:solidFill>
            </a:endParaRPr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2300" dirty="0" smtClean="0"/>
              <a:t>Komisyonca </a:t>
            </a:r>
            <a:r>
              <a:rPr lang="tr-TR" altLang="tr-TR" sz="2300" b="1" u="sng" dirty="0" smtClean="0"/>
              <a:t>Bina Mülkiyeti Verilen Okul</a:t>
            </a:r>
            <a:r>
              <a:rPr lang="tr-TR" altLang="tr-TR" sz="2300" dirty="0" smtClean="0"/>
              <a:t>, Bina Kullanımı ve Diğer Bina Bilgilerini (Tahsis Durumu dışındaki) dolduracak.</a:t>
            </a:r>
            <a:endParaRPr lang="tr-TR" altLang="tr-TR" sz="2300" dirty="0" smtClean="0">
              <a:solidFill>
                <a:srgbClr val="FF0000"/>
              </a:solidFill>
            </a:endParaRPr>
          </a:p>
          <a:p>
            <a:pPr algn="just">
              <a:spcBef>
                <a:spcPct val="0"/>
              </a:spcBef>
            </a:pPr>
            <a:endParaRPr lang="tr-TR" altLang="tr-TR" sz="2300" dirty="0">
              <a:solidFill>
                <a:srgbClr val="FF0000"/>
              </a:solidFill>
            </a:endParaRPr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2300" dirty="0" smtClean="0"/>
              <a:t>Aynı </a:t>
            </a:r>
            <a:r>
              <a:rPr lang="tr-TR" altLang="tr-TR" sz="2300" dirty="0"/>
              <a:t>binada eğitim yapan diğer okul ise sadece </a:t>
            </a:r>
            <a:r>
              <a:rPr lang="tr-TR" altLang="tr-TR" sz="2300" b="1" u="sng" dirty="0" smtClean="0"/>
              <a:t>TAHSİS DURUMU EKRANINA</a:t>
            </a:r>
            <a:r>
              <a:rPr lang="tr-TR" altLang="tr-TR" sz="2300" b="1" dirty="0" smtClean="0"/>
              <a:t> </a:t>
            </a:r>
            <a:r>
              <a:rPr lang="tr-TR" altLang="tr-TR" sz="2300" dirty="0" smtClean="0"/>
              <a:t>Hangi </a:t>
            </a:r>
            <a:r>
              <a:rPr lang="tr-TR" altLang="tr-TR" sz="2300" dirty="0"/>
              <a:t>Okulun Binasını </a:t>
            </a:r>
            <a:r>
              <a:rPr lang="tr-TR" altLang="tr-TR" sz="2300" dirty="0" smtClean="0"/>
              <a:t>ve </a:t>
            </a:r>
            <a:r>
              <a:rPr lang="tr-TR" altLang="tr-TR" sz="2300" dirty="0"/>
              <a:t>Kaç Dersliğini Kullandığı Bilgisini Girecek.</a:t>
            </a:r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tr-TR" altLang="tr-TR" sz="2300" dirty="0"/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r-TR" altLang="tr-TR" sz="2300" dirty="0"/>
              <a:t>Aynı alanda eğitim yapan her iki okul ise, kendi binalarına ait bilgilerini girecekler</a:t>
            </a:r>
            <a:r>
              <a:rPr lang="tr-TR" altLang="tr-TR" sz="2300" dirty="0" smtClean="0"/>
              <a:t>.</a:t>
            </a:r>
            <a:endParaRPr lang="tr-TR" altLang="tr-TR" sz="2300" dirty="0"/>
          </a:p>
        </p:txBody>
      </p:sp>
      <p:sp>
        <p:nvSpPr>
          <p:cNvPr id="5" name="Dikdörtgen 4"/>
          <p:cNvSpPr/>
          <p:nvPr/>
        </p:nvSpPr>
        <p:spPr>
          <a:xfrm>
            <a:off x="2581835" y="141740"/>
            <a:ext cx="6858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2400" b="1" dirty="0" smtClean="0"/>
              <a:t>MEİS MODÜLÜNE İLİŞKİN AÇIKLAMALAR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45062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kdörtgen 1"/>
          <p:cNvSpPr>
            <a:spLocks noChangeArrowheads="1"/>
          </p:cNvSpPr>
          <p:nvPr/>
        </p:nvSpPr>
        <p:spPr bwMode="auto">
          <a:xfrm>
            <a:off x="402956" y="846218"/>
            <a:ext cx="1136321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tr-TR" sz="2400" dirty="0"/>
              <a:t>	</a:t>
            </a:r>
            <a:r>
              <a:rPr lang="tr-TR" sz="2400" dirty="0" smtClean="0"/>
              <a:t>    MEİS MODÜLÜNDE, HER </a:t>
            </a:r>
            <a:r>
              <a:rPr lang="tr-TR" sz="2400" dirty="0"/>
              <a:t>KURUM KULLANICI ADI VE ŞİFRESİNİ </a:t>
            </a:r>
            <a:r>
              <a:rPr lang="tr-TR" sz="2400" dirty="0" smtClean="0"/>
              <a:t>GİRDİĞİNDE, </a:t>
            </a:r>
            <a:r>
              <a:rPr lang="tr-TR" sz="2400" b="1" dirty="0" smtClean="0"/>
              <a:t>HANGİ</a:t>
            </a:r>
            <a:r>
              <a:rPr lang="tr-TR" sz="2400" dirty="0" smtClean="0"/>
              <a:t> </a:t>
            </a:r>
            <a:r>
              <a:rPr lang="tr-TR" sz="2400" b="1" dirty="0" smtClean="0"/>
              <a:t>EKRANLARA VERİ GİRİŞİ YAPACAĞININ LİSTESİ BULUNMAKTADIR.</a:t>
            </a:r>
            <a:endParaRPr lang="tr-TR" sz="24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t="11397" b="5303"/>
          <a:stretch/>
        </p:blipFill>
        <p:spPr>
          <a:xfrm>
            <a:off x="510533" y="2046547"/>
            <a:ext cx="11255643" cy="4663535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2581835" y="141740"/>
            <a:ext cx="6858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2400" b="1" dirty="0" smtClean="0"/>
              <a:t>MEİS MODÜLÜNE İLİŞKİN AÇIKLAMALAR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98551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t="11488" b="5483"/>
          <a:stretch/>
        </p:blipFill>
        <p:spPr>
          <a:xfrm>
            <a:off x="598955" y="2272552"/>
            <a:ext cx="10925174" cy="4262717"/>
          </a:xfrm>
          <a:prstGeom prst="rect">
            <a:avLst/>
          </a:prstGeom>
        </p:spPr>
      </p:pic>
      <p:sp>
        <p:nvSpPr>
          <p:cNvPr id="5" name="Dikdörtgen 1"/>
          <p:cNvSpPr>
            <a:spLocks noChangeArrowheads="1"/>
          </p:cNvSpPr>
          <p:nvPr/>
        </p:nvSpPr>
        <p:spPr bwMode="auto">
          <a:xfrm>
            <a:off x="598955" y="600218"/>
            <a:ext cx="1092517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tr-TR" sz="2400" dirty="0"/>
              <a:t>	</a:t>
            </a:r>
            <a:r>
              <a:rPr lang="tr-TR" sz="2400" dirty="0" smtClean="0"/>
              <a:t>    MEİS MODÜLÜNDE, VERİ GİRİŞİNE BAŞLARKEN İLK OLARAK </a:t>
            </a:r>
            <a:r>
              <a:rPr lang="tr-TR" sz="2400" b="1" i="1" u="sng" dirty="0"/>
              <a:t>BİNA ADRES KONTROL EKRANINA</a:t>
            </a:r>
            <a:r>
              <a:rPr lang="tr-TR" sz="2400" dirty="0"/>
              <a:t> </a:t>
            </a:r>
            <a:r>
              <a:rPr lang="tr-TR" sz="2400" dirty="0" smtClean="0"/>
              <a:t>KURUM ADRES BİLGİLERİ GİRİLMELİDİR. </a:t>
            </a:r>
            <a:r>
              <a:rPr lang="tr-TR" sz="2400" b="1" dirty="0" smtClean="0"/>
              <a:t>BU</a:t>
            </a:r>
            <a:r>
              <a:rPr lang="tr-TR" sz="2400" dirty="0" smtClean="0"/>
              <a:t> EKRANA BİLGİ GİRMEDEN BİNA KULLANIMI VE TAHSİS EKRANINA VERİ GİRİŞİ YAPILAMAZ.</a:t>
            </a:r>
            <a:endParaRPr lang="tr-TR" sz="2400" dirty="0"/>
          </a:p>
        </p:txBody>
      </p:sp>
      <p:sp>
        <p:nvSpPr>
          <p:cNvPr id="8" name="Köşeleri Yuvarlanmış Dikdörtgen Belirtme Çizgisi 7"/>
          <p:cNvSpPr/>
          <p:nvPr/>
        </p:nvSpPr>
        <p:spPr>
          <a:xfrm>
            <a:off x="8780930" y="4881283"/>
            <a:ext cx="1627094" cy="766482"/>
          </a:xfrm>
          <a:prstGeom prst="wedgeRoundRectCallout">
            <a:avLst>
              <a:gd name="adj1" fmla="val -71246"/>
              <a:gd name="adj2" fmla="val 870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/>
              <a:t>Burada Kurumun adı bulunmalıdır.</a:t>
            </a:r>
            <a:endParaRPr lang="tr-TR" sz="1400" dirty="0"/>
          </a:p>
        </p:txBody>
      </p:sp>
      <p:sp>
        <p:nvSpPr>
          <p:cNvPr id="6" name="Dikdörtgen 5"/>
          <p:cNvSpPr/>
          <p:nvPr/>
        </p:nvSpPr>
        <p:spPr>
          <a:xfrm>
            <a:off x="2581835" y="141740"/>
            <a:ext cx="6858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2400" b="1" dirty="0" smtClean="0"/>
              <a:t>MEİS MODÜLÜNE İLİŞKİN AÇIKLAMALAR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95883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51646" y="852119"/>
            <a:ext cx="103183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tr-TR" sz="2400" dirty="0"/>
              <a:t>Kendi binası olan okullar, bina kullanım ekranında yer alan </a:t>
            </a:r>
            <a:r>
              <a:rPr lang="tr-TR" sz="2400" b="1" u="sng" dirty="0"/>
              <a:t>OKULUN TOPLAM DERSLİK SAYISI (kullanılan, kullanılmayan, anasınıfı ve özel eğitim sınıfı dahil)</a:t>
            </a:r>
            <a:r>
              <a:rPr lang="tr-TR" sz="2400" dirty="0"/>
              <a:t> satırına mutlaka okulun toplam derslik sayısını gireceklerdir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3" name="Dikdörtgen 2"/>
          <p:cNvSpPr/>
          <p:nvPr/>
        </p:nvSpPr>
        <p:spPr>
          <a:xfrm>
            <a:off x="2581835" y="141740"/>
            <a:ext cx="6858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2400" b="1" dirty="0" smtClean="0"/>
              <a:t>MEİS MODÜLÜNE İLİŞKİN AÇIKLAMALAR</a:t>
            </a: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1855693" y="3422052"/>
            <a:ext cx="83102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Derslik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sayısı (aktif kullanılan)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Derslik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sayısı (anasınıfı olarak kullanılan)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Derslik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sayısı (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kullanılmayan)</a:t>
            </a:r>
          </a:p>
          <a:p>
            <a:pPr algn="ctr"/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Derslik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sayısı (özel eğitim sınıfı olarak kullanılan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+__________________________________________________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OKULUN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TOPLAM DERSLİK SAYISI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eşitliğinin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sağlanmasına dikkat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edecekler.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851646" y="2629528"/>
            <a:ext cx="10609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Derslik sayılarını girecek tüm kurumların,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0735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81835" y="141740"/>
            <a:ext cx="6858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2400" b="1" dirty="0" smtClean="0"/>
              <a:t>MEİS MODÜLÜNE İLİŞKİN AÇIKLAMALAR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950258" y="1156064"/>
            <a:ext cx="101704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tr-TR" sz="2400" dirty="0"/>
              <a:t>Kendi binası </a:t>
            </a:r>
            <a:r>
              <a:rPr lang="tr-TR" sz="2400" dirty="0" smtClean="0"/>
              <a:t>olmayan okullar ise </a:t>
            </a:r>
            <a:r>
              <a:rPr lang="tr-TR" sz="2400" b="1" dirty="0" smtClean="0"/>
              <a:t>sadece </a:t>
            </a:r>
            <a:r>
              <a:rPr lang="tr-TR" sz="2400" b="1" u="sng" dirty="0" smtClean="0"/>
              <a:t>Tahsis Durumu</a:t>
            </a:r>
            <a:r>
              <a:rPr lang="tr-TR" sz="2400" dirty="0" smtClean="0"/>
              <a:t> ekranını dolduracaklar.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tr-TR" sz="24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tr-TR" sz="2400" dirty="0" smtClean="0"/>
              <a:t>Okul/Kurumlar</a:t>
            </a:r>
            <a:r>
              <a:rPr lang="tr-TR" sz="2400" dirty="0"/>
              <a:t>, kullanılmayan bölümlerini veya herhangi bir bölümünü dersliğe dönüştürmüşse (Lojman, öğretmenler odası vs.), bu derslik sayısını </a:t>
            </a:r>
            <a:r>
              <a:rPr lang="tr-TR" sz="2400" b="1" u="sng" dirty="0"/>
              <a:t>Derslik Olmadığı Halde Derslik Olarak Kullanılan Bölüm Sayısı (Toplam Dersliğe dahil edilmeyecektir)</a:t>
            </a:r>
            <a:r>
              <a:rPr lang="tr-TR" sz="2400" dirty="0"/>
              <a:t> alanına yazacaklar.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tr-TR" sz="2400" dirty="0"/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tr-TR" sz="2400" dirty="0"/>
              <a:t>Bina kullanım ekranında yer alan toplam derslik sayısı veya tahsis ekranında yer alan derslik sayısı, </a:t>
            </a:r>
            <a:r>
              <a:rPr lang="tr-TR" sz="2400" b="1" dirty="0"/>
              <a:t>ÖDENEK TAKİP MODÜLÜ</a:t>
            </a:r>
            <a:r>
              <a:rPr lang="tr-TR" sz="2400" dirty="0"/>
              <a:t> ile </a:t>
            </a:r>
            <a:r>
              <a:rPr lang="tr-TR" sz="2400" b="1" dirty="0"/>
              <a:t>TAŞIMALI EĞİTİM MODÜLÜNE </a:t>
            </a:r>
            <a:r>
              <a:rPr lang="tr-TR" sz="2400" dirty="0"/>
              <a:t>de veri kaynağı olduğu</a:t>
            </a:r>
            <a:r>
              <a:rPr lang="tr-TR" sz="2400" b="1" dirty="0"/>
              <a:t>  </a:t>
            </a:r>
            <a:r>
              <a:rPr lang="tr-TR" sz="2400" dirty="0"/>
              <a:t>için Bu ekranlara hatasız ve eksiksiz girilmelidir.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223830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2610" y="1524471"/>
            <a:ext cx="972670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TAHSİS DURUMU EKRANINA;</a:t>
            </a:r>
          </a:p>
          <a:p>
            <a:pPr algn="ctr"/>
            <a:endParaRPr lang="tr-TR" sz="3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r-TR" sz="3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Kendi binası olmayan okullar ile,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tr-TR" sz="3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r-TR" sz="3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Dersliği yetersiz olup başka okuldan derslik kullanan okullar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tr-TR" sz="3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32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	bilgi girişi yapabilirler…</a:t>
            </a:r>
          </a:p>
          <a:p>
            <a:pPr algn="ctr"/>
            <a:endParaRPr lang="tr-TR" sz="3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81835" y="141740"/>
            <a:ext cx="6858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2400" b="1" dirty="0" smtClean="0"/>
              <a:t>MEİS MODÜLÜNE İLİŞKİN AÇIKLAMALAR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563227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311255" y="1434173"/>
            <a:ext cx="11562497" cy="517064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r-TR" altLang="tr-TR" sz="3000" dirty="0" smtClean="0"/>
              <a:t>Bağımsız Anaokulları ve okul bünyelerinde bulunan anasınıflarındaki öğrenci sayılarının net alınması için, </a:t>
            </a:r>
            <a:r>
              <a:rPr lang="tr-TR" altLang="tr-TR" sz="3000" b="1" dirty="0" smtClean="0"/>
              <a:t>aday kayıtlar kesin kayda dönüştürülmelidir. </a:t>
            </a:r>
          </a:p>
          <a:p>
            <a:pPr eaLnBrk="1" hangingPunct="1">
              <a:spcBef>
                <a:spcPct val="0"/>
              </a:spcBef>
              <a:buNone/>
            </a:pPr>
            <a:endParaRPr lang="tr-TR" altLang="tr-TR" sz="3000" dirty="0"/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r-TR" altLang="tr-TR" sz="3000" dirty="0" smtClean="0"/>
              <a:t>Öğrencisi olmayan şubelerin kapatılarak, gereksiz şube açılmasının önüne geçilmelidir.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tr-TR" altLang="tr-TR" sz="3000" dirty="0"/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tr-TR" altLang="tr-TR" sz="3000" dirty="0"/>
              <a:t>e-Okul Modülüne; taşımalı eğitime tabi öğrenci, birleştirilmiş sınıflarda okuyan öğrenci ve kaynaştırma eğitimine tabi öğrenci bilgilerinin özür grupları ile birlikte eksiksiz olarak tanımlamalarının </a:t>
            </a:r>
            <a:r>
              <a:rPr lang="tr-TR" altLang="tr-TR" sz="3000" b="1" dirty="0" smtClean="0"/>
              <a:t>zamanında</a:t>
            </a:r>
            <a:r>
              <a:rPr lang="tr-TR" altLang="tr-TR" sz="3000" dirty="0" smtClean="0"/>
              <a:t> yapılmalıdır.</a:t>
            </a:r>
            <a:endParaRPr lang="tr-TR" altLang="tr-TR" sz="3000" dirty="0"/>
          </a:p>
        </p:txBody>
      </p:sp>
      <p:sp>
        <p:nvSpPr>
          <p:cNvPr id="2" name="Dikdörtgen 1"/>
          <p:cNvSpPr/>
          <p:nvPr/>
        </p:nvSpPr>
        <p:spPr>
          <a:xfrm>
            <a:off x="3188925" y="787842"/>
            <a:ext cx="5807155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tr-TR" altLang="tr-TR" sz="3600" b="1" u="sng" dirty="0" smtClean="0">
                <a:latin typeface="Arial" panose="020B0604020202020204" pitchFamily="34" charset="0"/>
              </a:rPr>
              <a:t> E-OKUL MODÜLÜNDE ;  </a:t>
            </a:r>
            <a:endParaRPr lang="tr-TR" altLang="tr-TR" sz="3600" b="1" u="sng" dirty="0">
              <a:latin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581835" y="141740"/>
            <a:ext cx="68580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2400" b="1" dirty="0" smtClean="0"/>
              <a:t>MEİS MODÜLÜNE İLİŞKİN AÇIKLAMALAR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24248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445</TotalTime>
  <Words>867</Words>
  <Application>Microsoft Office PowerPoint</Application>
  <PresentationFormat>Özel</PresentationFormat>
  <Paragraphs>93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Dilim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İstatistik Sağlanan Uluslararası Kurumlar</vt:lpstr>
      <vt:lpstr>Slayt 14</vt:lpstr>
      <vt:lpstr>Slayt 15</vt:lpstr>
    </vt:vector>
  </TitlesOfParts>
  <Company>SilentAll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İSTATİSTİK</dc:creator>
  <cp:lastModifiedBy>İlhan Beklen</cp:lastModifiedBy>
  <cp:revision>48</cp:revision>
  <dcterms:created xsi:type="dcterms:W3CDTF">2016-10-20T06:59:15Z</dcterms:created>
  <dcterms:modified xsi:type="dcterms:W3CDTF">2016-10-25T10:53:31Z</dcterms:modified>
</cp:coreProperties>
</file>